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embeddedFontLst>
    <p:embeddedFont>
      <p:font typeface="Advent Pro Light" charset="0"/>
      <p:regular r:id="rId69"/>
      <p:bold r:id="rId70"/>
    </p:embeddedFont>
    <p:embeddedFont>
      <p:font typeface="Fira Sans Condensed Light" charset="0"/>
      <p:regular r:id="rId71"/>
      <p:bold r:id="rId72"/>
      <p:italic r:id="rId73"/>
      <p:boldItalic r:id="rId74"/>
    </p:embeddedFont>
    <p:embeddedFont>
      <p:font typeface="Century Gothic" pitchFamily="34" charset="0"/>
      <p:regular r:id="rId75"/>
      <p:bold r:id="rId76"/>
      <p:italic r:id="rId77"/>
      <p:boldItalic r:id="rId78"/>
    </p:embeddedFont>
    <p:embeddedFont>
      <p:font typeface="Architects Daughter" charset="0"/>
      <p:regular r:id="rId79"/>
    </p:embeddedFont>
    <p:embeddedFont>
      <p:font typeface="Comic Sans MS" pitchFamily="66" charset="0"/>
      <p:regular r:id="rId80"/>
      <p:bold r:id="rId81"/>
      <p:italic r:id="rId82"/>
      <p:boldItalic r:id="rId83"/>
    </p:embeddedFont>
    <p:embeddedFont>
      <p:font typeface="Fira Sans Condensed" charset="0"/>
      <p:regular r:id="rId84"/>
      <p:bold r:id="rId85"/>
      <p:italic r:id="rId86"/>
      <p:boldItalic r:id="rId87"/>
    </p:embeddedFont>
    <p:embeddedFont>
      <p:font typeface="Anton" charset="0"/>
      <p:regular r:id="rId88"/>
    </p:embeddedFont>
    <p:embeddedFont>
      <p:font typeface="Josefin Slab" charset="0"/>
      <p:regular r:id="rId89"/>
      <p:bold r:id="rId90"/>
      <p:italic r:id="rId91"/>
      <p:boldItalic r:id="rId92"/>
    </p:embeddedFont>
    <p:embeddedFont>
      <p:font typeface="Rajdhani" charset="0"/>
      <p:regular r:id="rId93"/>
      <p:bold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font" Target="fonts/font16.fntdata"/><Relationship Id="rId89" Type="http://schemas.openxmlformats.org/officeDocument/2006/relationships/font" Target="fonts/font21.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4.fntdata"/><Relationship Id="rId90" Type="http://schemas.openxmlformats.org/officeDocument/2006/relationships/font" Target="fonts/font22.fntdata"/><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font" Target="fonts/font25.fntdata"/><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048256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0423febf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0423feb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0423febf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0423febf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c0423febf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c0423feb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fed29d12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fed29d12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fe918481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fe918481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0acbb60b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0acbb60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c0acbb60b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c0acbb60b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0e23918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0e23918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da22fc6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cda22fc6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cda22fc65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cda22fc65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0423feb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0423feb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1.	WHY ISL - no other SL like ASL, BSL(diversity factor)</a:t>
            </a:r>
            <a:endParaRPr/>
          </a:p>
          <a:p>
            <a:pPr marL="0" lvl="0" indent="0" algn="l" rtl="0">
              <a:spcBef>
                <a:spcPts val="0"/>
              </a:spcBef>
              <a:spcAft>
                <a:spcPts val="0"/>
              </a:spcAft>
              <a:buClr>
                <a:schemeClr val="dk1"/>
              </a:buClr>
              <a:buSzPts val="1100"/>
              <a:buFont typeface="Arial"/>
              <a:buNone/>
            </a:pPr>
            <a:r>
              <a:rPr lang="en"/>
              <a:t>2.	STATISTICS – increase in deaf community members with time.</a:t>
            </a:r>
            <a:endParaRPr/>
          </a:p>
          <a:p>
            <a:pPr marL="0" lvl="0" indent="0" algn="l" rtl="0">
              <a:spcBef>
                <a:spcPts val="0"/>
              </a:spcBef>
              <a:spcAft>
                <a:spcPts val="0"/>
              </a:spcAft>
              <a:buClr>
                <a:schemeClr val="dk1"/>
              </a:buClr>
              <a:buSzPts val="1100"/>
              <a:buFont typeface="Arial"/>
              <a:buNone/>
            </a:pPr>
            <a:r>
              <a:rPr lang="en"/>
              <a:t>3.	ROLE of ISL.</a:t>
            </a:r>
            <a:endParaRPr/>
          </a:p>
          <a:p>
            <a:pPr marL="0" lvl="0" indent="0" algn="l" rtl="0">
              <a:spcBef>
                <a:spcPts val="0"/>
              </a:spcBef>
              <a:spcAft>
                <a:spcPts val="0"/>
              </a:spcAft>
              <a:buClr>
                <a:schemeClr val="dk1"/>
              </a:buClr>
              <a:buSzPts val="1100"/>
              <a:buFont typeface="Arial"/>
              <a:buNone/>
            </a:pPr>
            <a:r>
              <a:rPr lang="en"/>
              <a:t>4.	Role and significance of technology for communication and learning among Deaf Community.</a:t>
            </a:r>
            <a:endParaRPr/>
          </a:p>
          <a:p>
            <a:pPr marL="0" lvl="0" indent="0" algn="l" rtl="0">
              <a:spcBef>
                <a:spcPts val="0"/>
              </a:spcBef>
              <a:spcAft>
                <a:spcPts val="0"/>
              </a:spcAft>
              <a:buClr>
                <a:schemeClr val="dk1"/>
              </a:buClr>
              <a:buSzPts val="1100"/>
              <a:buFont typeface="Arial"/>
              <a:buNone/>
            </a:pPr>
            <a:r>
              <a:rPr lang="en"/>
              <a:t>5.	General methodology of proposed system.</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cf28698b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cf28698b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cda22fc65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cda22fc65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0cebc2e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0cebc2e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Paper 4:</a:t>
            </a:r>
            <a:r>
              <a:rPr lang="en" sz="1400">
                <a:solidFill>
                  <a:srgbClr val="FFFFFF"/>
                </a:solidFill>
                <a:latin typeface="Architects Daughter"/>
                <a:ea typeface="Architects Daughter"/>
                <a:cs typeface="Architects Daughter"/>
                <a:sym typeface="Architects Daughter"/>
              </a:rPr>
              <a:t>–</a:t>
            </a:r>
            <a:r>
              <a:rPr lang="en" sz="1400">
                <a:latin typeface="Architects Daughter"/>
                <a:ea typeface="Architects Daughter"/>
                <a:cs typeface="Architects Daughter"/>
                <a:sym typeface="Architects Daughter"/>
              </a:rPr>
              <a:t> Vector quantization is used to perform speech recognition. The main drawback of V2S is, it only act as as an interpreter considering economic factors but the main need of current time is education for deaf people by introducing  an efficient e learning application using ISL</a:t>
            </a:r>
            <a:endParaRPr sz="1300">
              <a:latin typeface="Architects Daughter"/>
              <a:ea typeface="Architects Daughter"/>
              <a:cs typeface="Architects Daughter"/>
              <a:sym typeface="Architects Daughte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cda22fc65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cda22fc65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da22fc65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da22fc65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d0cebc2ee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d0cebc2ee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d0cebc2ee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d0cebc2ee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cda22fc65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cda22fc65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d0cebc3f8f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d0cebc3f8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0cebc3f8f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0cebc3f8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0e23918d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0e23918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d0cebc3f8f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d0cebc3f8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d0cebc3f8f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d0cebc3f8f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d0cebc3f8f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d0cebc3f8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d0cebc3f8f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d0cebc3f8f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d0cebc3f8f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d0cebc3f8f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d0f9d3e816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d0f9d3e816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d0cebc3f8f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d0cebc3f8f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0cebc3f8f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0cebc3f8f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0cebc3f8f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0cebc3f8f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d0cebc3f8f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d0cebc3f8f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0423febf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0423feb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d0cebc3f8f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d0cebc3f8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0cebc3f8f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d0cebc3f8f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d0f9d3e8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d0f9d3e8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d0f9d3e8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d0f9d3e8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d0f9d3e81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d0f9d3e81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0f9d3e81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d0f9d3e81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0f9d3e81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0f9d3e81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d0f9d3e81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d0f9d3e8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d0f9d3e816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d0f9d3e81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0cebc3f8f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0cebc3f8f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bfed29d12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bfed29d1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d0f9d3e81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d0f9d3e81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0f9d3e816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0f9d3e81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d0f9d3e816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d0f9d3e816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0f9d3e816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0f9d3e81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0f9d3e816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d0f9d3e81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0f9d3e816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0f9d3e81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0f9d3e816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d0f9d3e8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0f9d3e816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0f9d3e81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d0cebc2ee4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d0cebc2ee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d0cebc2ee4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d0cebc2ee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0423febf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0423feb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d0cebc2ee4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d0cebc2ee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cda22fc65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cda22fc65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d21463568d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d21463568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d21463568d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d21463568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d21463568d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d21463568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255901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255901d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c0e23918df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c0e23918d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05470cda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05470cd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fed29d12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fed29d12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fe9184b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fe9184b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64" name="Google Shape;6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7" name="Google Shape;67;p12"/>
          <p:cNvSpPr txBox="1">
            <a:spLocks noGrp="1"/>
          </p:cNvSpPr>
          <p:nvPr>
            <p:ph type="subTitle" idx="1"/>
          </p:nvPr>
        </p:nvSpPr>
        <p:spPr>
          <a:xfrm>
            <a:off x="786275" y="19094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68" name="Google Shape;68;p12"/>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9" name="Google Shape;69;p12"/>
          <p:cNvSpPr txBox="1">
            <a:spLocks noGrp="1"/>
          </p:cNvSpPr>
          <p:nvPr>
            <p:ph type="subTitle" idx="3"/>
          </p:nvPr>
        </p:nvSpPr>
        <p:spPr>
          <a:xfrm>
            <a:off x="6080425"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70" name="Google Shape;70;p12"/>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1" name="Google Shape;71;p12"/>
          <p:cNvSpPr txBox="1">
            <a:spLocks noGrp="1"/>
          </p:cNvSpPr>
          <p:nvPr>
            <p:ph type="subTitle" idx="5"/>
          </p:nvPr>
        </p:nvSpPr>
        <p:spPr>
          <a:xfrm>
            <a:off x="3389350"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72" name="Google Shape;72;p12"/>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3" name="Google Shape;73;p12"/>
          <p:cNvSpPr txBox="1">
            <a:spLocks noGrp="1"/>
          </p:cNvSpPr>
          <p:nvPr>
            <p:ph type="subTitle" idx="7"/>
          </p:nvPr>
        </p:nvSpPr>
        <p:spPr>
          <a:xfrm>
            <a:off x="3389350"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74" name="Google Shape;74;p12"/>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5" name="Google Shape;75;p12"/>
          <p:cNvSpPr txBox="1">
            <a:spLocks noGrp="1"/>
          </p:cNvSpPr>
          <p:nvPr>
            <p:ph type="subTitle" idx="9"/>
          </p:nvPr>
        </p:nvSpPr>
        <p:spPr>
          <a:xfrm>
            <a:off x="786325" y="33322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76" name="Google Shape;76;p12"/>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7" name="Google Shape;77;p12"/>
          <p:cNvSpPr txBox="1">
            <a:spLocks noGrp="1"/>
          </p:cNvSpPr>
          <p:nvPr>
            <p:ph type="subTitle" idx="14"/>
          </p:nvPr>
        </p:nvSpPr>
        <p:spPr>
          <a:xfrm>
            <a:off x="6080425"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78" name="Google Shape;78;p12"/>
          <p:cNvSpPr txBox="1">
            <a:spLocks noGrp="1"/>
          </p:cNvSpPr>
          <p:nvPr>
            <p:ph type="title" idx="15"/>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solidFill>
                  <a:srgbClr val="F3F3F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2" name="Google Shape;8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4634135" y="1434600"/>
            <a:ext cx="35328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85" name="Google Shape;8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5"/>
          <p:cNvSpPr txBox="1">
            <a:spLocks noGrp="1"/>
          </p:cNvSpPr>
          <p:nvPr>
            <p:ph type="title" hasCustomPrompt="1"/>
          </p:nvPr>
        </p:nvSpPr>
        <p:spPr>
          <a:xfrm>
            <a:off x="311700" y="2062500"/>
            <a:ext cx="8520600" cy="111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 name="Google Shape;88;p15"/>
          <p:cNvSpPr txBox="1">
            <a:spLocks noGrp="1"/>
          </p:cNvSpPr>
          <p:nvPr>
            <p:ph type="body" idx="1"/>
          </p:nvPr>
        </p:nvSpPr>
        <p:spPr>
          <a:xfrm>
            <a:off x="311700" y="3255700"/>
            <a:ext cx="8520600" cy="5154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sz="1400"/>
            </a:lvl1pPr>
            <a:lvl2pPr marL="914400" lvl="1" indent="-304800" algn="ctr">
              <a:lnSpc>
                <a:spcPct val="115000"/>
              </a:lnSpc>
              <a:spcBef>
                <a:spcPts val="160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
        <p:nvSpPr>
          <p:cNvPr id="89" name="Google Shape;8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6"/>
          <p:cNvSpPr txBox="1">
            <a:spLocks noGrp="1"/>
          </p:cNvSpPr>
          <p:nvPr>
            <p:ph type="subTitle" idx="1"/>
          </p:nvPr>
        </p:nvSpPr>
        <p:spPr>
          <a:xfrm>
            <a:off x="6006000" y="2320225"/>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92" name="Google Shape;92;p16"/>
          <p:cNvSpPr txBox="1">
            <a:spLocks noGrp="1"/>
          </p:cNvSpPr>
          <p:nvPr>
            <p:ph type="subTitle" idx="2"/>
          </p:nvPr>
        </p:nvSpPr>
        <p:spPr>
          <a:xfrm>
            <a:off x="6006000" y="3478616"/>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93" name="Google Shape;93;p16"/>
          <p:cNvSpPr txBox="1">
            <a:spLocks noGrp="1"/>
          </p:cNvSpPr>
          <p:nvPr>
            <p:ph type="title"/>
          </p:nvPr>
        </p:nvSpPr>
        <p:spPr>
          <a:xfrm>
            <a:off x="6006000" y="1954025"/>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4" name="Google Shape;94;p16"/>
          <p:cNvSpPr txBox="1">
            <a:spLocks noGrp="1"/>
          </p:cNvSpPr>
          <p:nvPr>
            <p:ph type="title" idx="3"/>
          </p:nvPr>
        </p:nvSpPr>
        <p:spPr>
          <a:xfrm>
            <a:off x="6006000" y="3100474"/>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5" name="Google Shape;95;p16"/>
          <p:cNvSpPr txBox="1">
            <a:spLocks noGrp="1"/>
          </p:cNvSpPr>
          <p:nvPr>
            <p:ph type="title" idx="4"/>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96" name="Google Shape;96;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subTitle" idx="1"/>
          </p:nvPr>
        </p:nvSpPr>
        <p:spPr>
          <a:xfrm flipH="1">
            <a:off x="55841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99" name="Google Shape;99;p17"/>
          <p:cNvSpPr txBox="1">
            <a:spLocks noGrp="1"/>
          </p:cNvSpPr>
          <p:nvPr>
            <p:ph type="subTitle" idx="2"/>
          </p:nvPr>
        </p:nvSpPr>
        <p:spPr>
          <a:xfrm flipH="1">
            <a:off x="50793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00" name="Google Shape;100;p17"/>
          <p:cNvSpPr txBox="1">
            <a:spLocks noGrp="1"/>
          </p:cNvSpPr>
          <p:nvPr>
            <p:ph type="subTitle" idx="3"/>
          </p:nvPr>
        </p:nvSpPr>
        <p:spPr>
          <a:xfrm flipH="1">
            <a:off x="18586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01" name="Google Shape;101;p17"/>
          <p:cNvSpPr txBox="1">
            <a:spLocks noGrp="1"/>
          </p:cNvSpPr>
          <p:nvPr>
            <p:ph type="subTitle" idx="4"/>
          </p:nvPr>
        </p:nvSpPr>
        <p:spPr>
          <a:xfrm flipH="1">
            <a:off x="13538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02" name="Google Shape;102;p1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103" name="Google Shape;103;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ctrTitle"/>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Clr>
                <a:srgbClr val="F3F3F3"/>
              </a:buClr>
              <a:buSzPts val="5200"/>
              <a:buNone/>
              <a:defRPr sz="5200">
                <a:solidFill>
                  <a:srgbClr val="F3F3F3"/>
                </a:solidFill>
              </a:defRPr>
            </a:lvl2pPr>
            <a:lvl3pPr lvl="2" algn="ctr">
              <a:lnSpc>
                <a:spcPct val="100000"/>
              </a:lnSpc>
              <a:spcBef>
                <a:spcPts val="0"/>
              </a:spcBef>
              <a:spcAft>
                <a:spcPts val="0"/>
              </a:spcAft>
              <a:buClr>
                <a:srgbClr val="F3F3F3"/>
              </a:buClr>
              <a:buSzPts val="5200"/>
              <a:buNone/>
              <a:defRPr sz="5200">
                <a:solidFill>
                  <a:srgbClr val="F3F3F3"/>
                </a:solidFill>
              </a:defRPr>
            </a:lvl3pPr>
            <a:lvl4pPr lvl="3" algn="ctr">
              <a:lnSpc>
                <a:spcPct val="100000"/>
              </a:lnSpc>
              <a:spcBef>
                <a:spcPts val="0"/>
              </a:spcBef>
              <a:spcAft>
                <a:spcPts val="0"/>
              </a:spcAft>
              <a:buClr>
                <a:srgbClr val="F3F3F3"/>
              </a:buClr>
              <a:buSzPts val="5200"/>
              <a:buNone/>
              <a:defRPr sz="5200">
                <a:solidFill>
                  <a:srgbClr val="F3F3F3"/>
                </a:solidFill>
              </a:defRPr>
            </a:lvl4pPr>
            <a:lvl5pPr lvl="4" algn="ctr">
              <a:lnSpc>
                <a:spcPct val="100000"/>
              </a:lnSpc>
              <a:spcBef>
                <a:spcPts val="0"/>
              </a:spcBef>
              <a:spcAft>
                <a:spcPts val="0"/>
              </a:spcAft>
              <a:buClr>
                <a:srgbClr val="F3F3F3"/>
              </a:buClr>
              <a:buSzPts val="5200"/>
              <a:buNone/>
              <a:defRPr sz="5200">
                <a:solidFill>
                  <a:srgbClr val="F3F3F3"/>
                </a:solidFill>
              </a:defRPr>
            </a:lvl5pPr>
            <a:lvl6pPr lvl="5" algn="ctr">
              <a:lnSpc>
                <a:spcPct val="100000"/>
              </a:lnSpc>
              <a:spcBef>
                <a:spcPts val="0"/>
              </a:spcBef>
              <a:spcAft>
                <a:spcPts val="0"/>
              </a:spcAft>
              <a:buClr>
                <a:srgbClr val="F3F3F3"/>
              </a:buClr>
              <a:buSzPts val="5200"/>
              <a:buNone/>
              <a:defRPr sz="5200">
                <a:solidFill>
                  <a:srgbClr val="F3F3F3"/>
                </a:solidFill>
              </a:defRPr>
            </a:lvl6pPr>
            <a:lvl7pPr lvl="6" algn="ctr">
              <a:lnSpc>
                <a:spcPct val="100000"/>
              </a:lnSpc>
              <a:spcBef>
                <a:spcPts val="0"/>
              </a:spcBef>
              <a:spcAft>
                <a:spcPts val="0"/>
              </a:spcAft>
              <a:buClr>
                <a:srgbClr val="F3F3F3"/>
              </a:buClr>
              <a:buSzPts val="5200"/>
              <a:buNone/>
              <a:defRPr sz="5200">
                <a:solidFill>
                  <a:srgbClr val="F3F3F3"/>
                </a:solidFill>
              </a:defRPr>
            </a:lvl7pPr>
            <a:lvl8pPr lvl="7" algn="ctr">
              <a:lnSpc>
                <a:spcPct val="100000"/>
              </a:lnSpc>
              <a:spcBef>
                <a:spcPts val="0"/>
              </a:spcBef>
              <a:spcAft>
                <a:spcPts val="0"/>
              </a:spcAft>
              <a:buClr>
                <a:srgbClr val="F3F3F3"/>
              </a:buClr>
              <a:buSzPts val="5200"/>
              <a:buNone/>
              <a:defRPr sz="5200">
                <a:solidFill>
                  <a:srgbClr val="F3F3F3"/>
                </a:solidFill>
              </a:defRPr>
            </a:lvl8pPr>
            <a:lvl9pPr lvl="8" algn="ctr">
              <a:lnSpc>
                <a:spcPct val="100000"/>
              </a:lnSpc>
              <a:spcBef>
                <a:spcPts val="0"/>
              </a:spcBef>
              <a:spcAft>
                <a:spcPts val="0"/>
              </a:spcAft>
              <a:buClr>
                <a:srgbClr val="F3F3F3"/>
              </a:buClr>
              <a:buSzPts val="5200"/>
              <a:buNone/>
              <a:defRPr sz="5200">
                <a:solidFill>
                  <a:srgbClr val="F3F3F3"/>
                </a:solidFill>
              </a:defRPr>
            </a:lvl9pPr>
          </a:lstStyle>
          <a:p>
            <a:endParaRPr/>
          </a:p>
        </p:txBody>
      </p:sp>
      <p:sp>
        <p:nvSpPr>
          <p:cNvPr id="106" name="Google Shape;106;p18"/>
          <p:cNvSpPr txBox="1">
            <a:spLocks noGrp="1"/>
          </p:cNvSpPr>
          <p:nvPr>
            <p:ph type="subTitle" idx="1"/>
          </p:nvPr>
        </p:nvSpPr>
        <p:spPr>
          <a:xfrm>
            <a:off x="2561975" y="2225200"/>
            <a:ext cx="4020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2800"/>
              <a:buNone/>
              <a:defRPr sz="1400">
                <a:solidFill>
                  <a:srgbClr val="F3F3F3"/>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107" name="Google Shape;107;p18"/>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 sz="900" b="0" i="0" u="none" strike="noStrike" cap="none">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3"/>
              </a:rPr>
              <a:t>Slidesgo</a:t>
            </a:r>
            <a:r>
              <a:rPr lang="en" sz="900" b="0" i="0" u="none" strike="noStrike" cap="none">
                <a:solidFill>
                  <a:srgbClr val="F3F3F3"/>
                </a:solidFill>
                <a:latin typeface="Fira Sans Condensed Light"/>
                <a:ea typeface="Fira Sans Condensed Light"/>
                <a:cs typeface="Fira Sans Condensed Light"/>
                <a:sym typeface="Fira Sans Condensed Light"/>
              </a:rPr>
              <a:t>, including icons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4"/>
              </a:rPr>
              <a:t>Flaticon</a:t>
            </a:r>
            <a:r>
              <a:rPr lang="en" sz="900" b="0" i="0" u="none" strike="noStrike" cap="none">
                <a:solidFill>
                  <a:srgbClr val="F3F3F3"/>
                </a:solidFill>
                <a:latin typeface="Fira Sans Condensed Light"/>
                <a:ea typeface="Fira Sans Condensed Light"/>
                <a:cs typeface="Fira Sans Condensed Light"/>
                <a:sym typeface="Fira Sans Condensed Light"/>
              </a:rPr>
              <a:t>, and infographics &amp; images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5"/>
              </a:rPr>
              <a:t>Freepik</a:t>
            </a:r>
            <a:r>
              <a:rPr lang="en" sz="900" b="0" i="0" u="none" strike="noStrike" cap="none">
                <a:solidFill>
                  <a:srgbClr val="F3F3F3"/>
                </a:solidFill>
                <a:latin typeface="Fira Sans Condensed Light"/>
                <a:ea typeface="Fira Sans Condensed Light"/>
                <a:cs typeface="Fira Sans Condensed Light"/>
                <a:sym typeface="Fira Sans Condensed Light"/>
              </a:rPr>
              <a:t>. </a:t>
            </a:r>
            <a:endParaRPr sz="900" b="0" i="0" u="none" strike="noStrike" cap="none">
              <a:solidFill>
                <a:srgbClr val="F3F3F3"/>
              </a:solidFill>
              <a:latin typeface="Fira Sans Condensed Light"/>
              <a:ea typeface="Fira Sans Condensed Light"/>
              <a:cs typeface="Fira Sans Condensed Light"/>
              <a:sym typeface="Fira Sans Condensed Light"/>
            </a:endParaRPr>
          </a:p>
          <a:p>
            <a:pPr marL="0" marR="0" lvl="0" indent="0" algn="ctr" rtl="0">
              <a:lnSpc>
                <a:spcPct val="100000"/>
              </a:lnSpc>
              <a:spcBef>
                <a:spcPts val="300"/>
              </a:spcBef>
              <a:spcAft>
                <a:spcPts val="0"/>
              </a:spcAft>
              <a:buClr>
                <a:srgbClr val="000000"/>
              </a:buClr>
              <a:buSzPts val="900"/>
              <a:buFont typeface="Arial"/>
              <a:buNone/>
            </a:pPr>
            <a:endParaRPr sz="9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108" name="Google Shape;108;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
        <p:nvSpPr>
          <p:cNvPr id="110" name="Google Shape;11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15" name="Google Shape;15;p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16" name="Google Shape;16;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9" name="Google Shape;19;p4"/>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20" name="Google Shape;20;p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1" name="Google Shape;21;p4"/>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22" name="Google Shape;22;p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3" name="Google Shape;23;p4"/>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24" name="Google Shape;24;p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5" name="Google Shape;25;p4"/>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26" name="Google Shape;26;p4"/>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7" name="Google Shape;27;p4"/>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8" name="Google Shape;28;p4"/>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9" name="Google Shape;29;p4"/>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0" name="Google Shape;3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5"/>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4" name="Google Shape;3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solidFill>
                  <a:srgbClr val="F3F3F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40" name="Google Shape;40;p7"/>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41" name="Google Shape;41;p7"/>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42" name="Google Shape;42;p7"/>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3" name="Google Shape;43;p7"/>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4" name="Google Shape;44;p7"/>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5" name="Google Shape;45;p7"/>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46" name="Google Shape;46;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solidFill>
                  <a:srgbClr val="F3F3F3"/>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8"/>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8"/>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solidFill>
                  <a:srgbClr val="F3F3F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1" name="Google Shape;51;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9"/>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4" name="Google Shape;54;p9"/>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5" name="Google Shape;55;p9"/>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9"/>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58" name="Google Shape;58;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61" name="Google Shape;61;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3F3F3"/>
                </a:solidFill>
                <a:latin typeface="Fira Sans Condensed Light"/>
                <a:ea typeface="Fira Sans Condensed Light"/>
                <a:cs typeface="Fira Sans Condensed Light"/>
                <a:sym typeface="Fira Sans Condensed Light"/>
              </a:defRPr>
            </a:lvl1pPr>
            <a:lvl2pPr lvl="1" algn="r">
              <a:buNone/>
              <a:defRPr sz="1300">
                <a:solidFill>
                  <a:srgbClr val="F3F3F3"/>
                </a:solidFill>
                <a:latin typeface="Fira Sans Condensed Light"/>
                <a:ea typeface="Fira Sans Condensed Light"/>
                <a:cs typeface="Fira Sans Condensed Light"/>
                <a:sym typeface="Fira Sans Condensed Light"/>
              </a:defRPr>
            </a:lvl2pPr>
            <a:lvl3pPr lvl="2" algn="r">
              <a:buNone/>
              <a:defRPr sz="1300">
                <a:solidFill>
                  <a:srgbClr val="F3F3F3"/>
                </a:solidFill>
                <a:latin typeface="Fira Sans Condensed Light"/>
                <a:ea typeface="Fira Sans Condensed Light"/>
                <a:cs typeface="Fira Sans Condensed Light"/>
                <a:sym typeface="Fira Sans Condensed Light"/>
              </a:defRPr>
            </a:lvl3pPr>
            <a:lvl4pPr lvl="3" algn="r">
              <a:buNone/>
              <a:defRPr sz="1300">
                <a:solidFill>
                  <a:srgbClr val="F3F3F3"/>
                </a:solidFill>
                <a:latin typeface="Fira Sans Condensed Light"/>
                <a:ea typeface="Fira Sans Condensed Light"/>
                <a:cs typeface="Fira Sans Condensed Light"/>
                <a:sym typeface="Fira Sans Condensed Light"/>
              </a:defRPr>
            </a:lvl4pPr>
            <a:lvl5pPr lvl="4" algn="r">
              <a:buNone/>
              <a:defRPr sz="1300">
                <a:solidFill>
                  <a:srgbClr val="F3F3F3"/>
                </a:solidFill>
                <a:latin typeface="Fira Sans Condensed Light"/>
                <a:ea typeface="Fira Sans Condensed Light"/>
                <a:cs typeface="Fira Sans Condensed Light"/>
                <a:sym typeface="Fira Sans Condensed Light"/>
              </a:defRPr>
            </a:lvl5pPr>
            <a:lvl6pPr lvl="5" algn="r">
              <a:buNone/>
              <a:defRPr sz="1300">
                <a:solidFill>
                  <a:srgbClr val="F3F3F3"/>
                </a:solidFill>
                <a:latin typeface="Fira Sans Condensed Light"/>
                <a:ea typeface="Fira Sans Condensed Light"/>
                <a:cs typeface="Fira Sans Condensed Light"/>
                <a:sym typeface="Fira Sans Condensed Light"/>
              </a:defRPr>
            </a:lvl6pPr>
            <a:lvl7pPr lvl="6" algn="r">
              <a:buNone/>
              <a:defRPr sz="1300">
                <a:solidFill>
                  <a:srgbClr val="F3F3F3"/>
                </a:solidFill>
                <a:latin typeface="Fira Sans Condensed Light"/>
                <a:ea typeface="Fira Sans Condensed Light"/>
                <a:cs typeface="Fira Sans Condensed Light"/>
                <a:sym typeface="Fira Sans Condensed Light"/>
              </a:defRPr>
            </a:lvl7pPr>
            <a:lvl8pPr lvl="7" algn="r">
              <a:buNone/>
              <a:defRPr sz="1300">
                <a:solidFill>
                  <a:srgbClr val="F3F3F3"/>
                </a:solidFill>
                <a:latin typeface="Fira Sans Condensed Light"/>
                <a:ea typeface="Fira Sans Condensed Light"/>
                <a:cs typeface="Fira Sans Condensed Light"/>
                <a:sym typeface="Fira Sans Condensed Light"/>
              </a:defRPr>
            </a:lvl8pPr>
            <a:lvl9pPr lvl="8" algn="r">
              <a:buNone/>
              <a:defRPr sz="1300">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hyperlink" Target="https://www.govtech.com/authors/98566054.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researchgate.net/profile/Oi-Mean-Foong-2" TargetMode="External"/><Relationship Id="rId3" Type="http://schemas.openxmlformats.org/officeDocument/2006/relationships/hyperlink" Target="https://www.researchgate.net/publication/222429404_Speech_to_sign_language_translation_system_for_Spanish" TargetMode="External"/><Relationship Id="rId7" Type="http://schemas.openxmlformats.org/officeDocument/2006/relationships/hyperlink" Target="https://www.researchgate.net/profile/Luis-Dhar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researchgate.net/profile/Ricardo-Cordoba-3" TargetMode="External"/><Relationship Id="rId5" Type="http://schemas.openxmlformats.org/officeDocument/2006/relationships/hyperlink" Target="https://www.researchgate.net/profile/Roberto-Barra-Chicote" TargetMode="External"/><Relationship Id="rId10" Type="http://schemas.openxmlformats.org/officeDocument/2006/relationships/hyperlink" Target="https://www.researchgate.net/scientific-contributions/Wai-Wan-La-70638231" TargetMode="External"/><Relationship Id="rId4" Type="http://schemas.openxmlformats.org/officeDocument/2006/relationships/hyperlink" Target="https://www.researchgate.net/profile/Ruben-Hernandez-19" TargetMode="External"/><Relationship Id="rId9" Type="http://schemas.openxmlformats.org/officeDocument/2006/relationships/hyperlink" Target="https://www.researchgate.net/profile/Tang-Low-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drive.google.com/file/d/1abRwqgdZn267HEv0CYEzKADGqKA_mAnm/view"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2.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6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3.xml"/><Relationship Id="rId1" Type="http://schemas.openxmlformats.org/officeDocument/2006/relationships/slideLayout" Target="../slideLayouts/slideLayout19.xml"/><Relationship Id="rId5" Type="http://schemas.openxmlformats.org/officeDocument/2006/relationships/image" Target="../media/image34.jpg"/><Relationship Id="rId4" Type="http://schemas.openxmlformats.org/officeDocument/2006/relationships/image" Target="../media/image33.jpg"/></Relationships>
</file>

<file path=ppt/slides/_rels/slide6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4.xml"/><Relationship Id="rId1" Type="http://schemas.openxmlformats.org/officeDocument/2006/relationships/slideLayout" Target="../slideLayouts/slideLayout19.xml"/><Relationship Id="rId4" Type="http://schemas.openxmlformats.org/officeDocument/2006/relationships/image" Target="../media/image36.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974801" y="1565800"/>
            <a:ext cx="7463700" cy="120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4500" dirty="0">
                <a:latin typeface="Architects Daughter"/>
                <a:ea typeface="Architects Daughter"/>
                <a:cs typeface="Architects Daughter"/>
                <a:sym typeface="Architects Daughter"/>
              </a:rPr>
              <a:t>Speech to </a:t>
            </a:r>
            <a:r>
              <a:rPr lang="en" sz="4500" dirty="0" smtClean="0">
                <a:latin typeface="Architects Daughter"/>
                <a:ea typeface="Architects Daughter"/>
                <a:cs typeface="Architects Daughter"/>
                <a:sym typeface="Architects Daughter"/>
              </a:rPr>
              <a:t>Indian Sign </a:t>
            </a:r>
            <a:r>
              <a:rPr lang="en" sz="4500" dirty="0">
                <a:latin typeface="Architects Daughter"/>
                <a:ea typeface="Architects Daughter"/>
                <a:cs typeface="Architects Daughter"/>
                <a:sym typeface="Architects Daughter"/>
              </a:rPr>
              <a:t>language translation for E-learning </a:t>
            </a:r>
            <a:endParaRPr sz="4500" dirty="0">
              <a:latin typeface="Architects Daughter"/>
              <a:ea typeface="Architects Daughter"/>
              <a:cs typeface="Architects Daughter"/>
              <a:sym typeface="Architects Daughter"/>
            </a:endParaRPr>
          </a:p>
        </p:txBody>
      </p:sp>
      <p:sp>
        <p:nvSpPr>
          <p:cNvPr id="120" name="Google Shape;120;p22"/>
          <p:cNvSpPr txBox="1"/>
          <p:nvPr/>
        </p:nvSpPr>
        <p:spPr>
          <a:xfrm>
            <a:off x="3895525" y="2983625"/>
            <a:ext cx="4249800" cy="1261854"/>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Architects Daughter"/>
                <a:ea typeface="Architects Daughter"/>
                <a:cs typeface="Architects Daughter"/>
                <a:sym typeface="Architects Daughter"/>
              </a:rPr>
              <a:t>Team Guide : Dr. Amit Mishra</a:t>
            </a:r>
            <a:endParaRPr b="1" dirty="0">
              <a:latin typeface="Architects Daughter"/>
              <a:ea typeface="Architects Daughter"/>
              <a:cs typeface="Architects Daughter"/>
              <a:sym typeface="Architects Daughter"/>
            </a:endParaRPr>
          </a:p>
          <a:p>
            <a:pPr marL="0" lvl="0" indent="0" algn="l" rtl="0">
              <a:spcBef>
                <a:spcPts val="0"/>
              </a:spcBef>
              <a:spcAft>
                <a:spcPts val="0"/>
              </a:spcAft>
              <a:buNone/>
            </a:pPr>
            <a:r>
              <a:rPr lang="en" b="1" dirty="0">
                <a:latin typeface="Architects Daughter"/>
                <a:ea typeface="Architects Daughter"/>
                <a:cs typeface="Architects Daughter"/>
                <a:sym typeface="Architects Daughter"/>
              </a:rPr>
              <a:t>Team Members : </a:t>
            </a:r>
            <a:endParaRPr lang="en" b="1" dirty="0" smtClean="0">
              <a:latin typeface="Architects Daughter"/>
              <a:ea typeface="Architects Daughter"/>
              <a:cs typeface="Architects Daughter"/>
              <a:sym typeface="Architects Daughter"/>
            </a:endParaRPr>
          </a:p>
          <a:p>
            <a:pPr marL="0" lvl="0" indent="0" algn="l" rtl="0">
              <a:spcBef>
                <a:spcPts val="0"/>
              </a:spcBef>
              <a:spcAft>
                <a:spcPts val="0"/>
              </a:spcAft>
              <a:buNone/>
            </a:pPr>
            <a:r>
              <a:rPr lang="en" b="1" dirty="0" smtClean="0">
                <a:latin typeface="Architects Daughter"/>
                <a:ea typeface="Architects Daughter"/>
                <a:cs typeface="Architects Daughter"/>
                <a:sym typeface="Architects Daughter"/>
              </a:rPr>
              <a:t>Prachi </a:t>
            </a:r>
            <a:r>
              <a:rPr lang="en" b="1" dirty="0">
                <a:latin typeface="Architects Daughter"/>
                <a:ea typeface="Architects Daughter"/>
                <a:cs typeface="Architects Daughter"/>
                <a:sym typeface="Architects Daughter"/>
              </a:rPr>
              <a:t>Bhatt (19BAI10111)</a:t>
            </a:r>
            <a:endParaRPr b="1" dirty="0">
              <a:latin typeface="Architects Daughter"/>
              <a:ea typeface="Architects Daughter"/>
              <a:cs typeface="Architects Daughter"/>
              <a:sym typeface="Architects Daughter"/>
            </a:endParaRPr>
          </a:p>
          <a:p>
            <a:pPr marL="0" lvl="0" indent="0" algn="l" rtl="0">
              <a:spcBef>
                <a:spcPts val="0"/>
              </a:spcBef>
              <a:spcAft>
                <a:spcPts val="0"/>
              </a:spcAft>
              <a:buNone/>
            </a:pPr>
            <a:r>
              <a:rPr lang="en" b="1" dirty="0" smtClean="0">
                <a:latin typeface="Architects Daughter"/>
                <a:ea typeface="Architects Daughter"/>
                <a:cs typeface="Architects Daughter"/>
                <a:sym typeface="Architects Daughter"/>
              </a:rPr>
              <a:t>Toshini </a:t>
            </a:r>
            <a:r>
              <a:rPr lang="en" b="1" dirty="0">
                <a:latin typeface="Architects Daughter"/>
                <a:ea typeface="Architects Daughter"/>
                <a:cs typeface="Architects Daughter"/>
                <a:sym typeface="Architects Daughter"/>
              </a:rPr>
              <a:t>Agrawal (19BAI10115</a:t>
            </a:r>
            <a:r>
              <a:rPr lang="en" b="1" dirty="0" smtClean="0">
                <a:latin typeface="Architects Daughter"/>
                <a:ea typeface="Architects Daughter"/>
                <a:cs typeface="Architects Daughter"/>
                <a:sym typeface="Architects Daughter"/>
              </a:rPr>
              <a:t>)</a:t>
            </a:r>
            <a:endParaRPr lang="en" b="1" dirty="0">
              <a:latin typeface="Architects Daughter"/>
              <a:ea typeface="Architects Daughter"/>
              <a:cs typeface="Architects Daughter"/>
              <a:sym typeface="Architects Daughter"/>
            </a:endParaRPr>
          </a:p>
          <a:p>
            <a:pPr marL="0" lvl="0" indent="0" algn="l" rtl="0">
              <a:spcBef>
                <a:spcPts val="0"/>
              </a:spcBef>
              <a:spcAft>
                <a:spcPts val="0"/>
              </a:spcAft>
              <a:buNone/>
            </a:pPr>
            <a:r>
              <a:rPr lang="en" b="1" dirty="0" smtClean="0">
                <a:latin typeface="Architects Daughter"/>
                <a:ea typeface="Architects Daughter"/>
                <a:cs typeface="Architects Daughter"/>
                <a:sym typeface="Architects Daughter"/>
              </a:rPr>
              <a:t> </a:t>
            </a:r>
            <a:r>
              <a:rPr lang="en" b="1" dirty="0">
                <a:latin typeface="Architects Daughter"/>
                <a:ea typeface="Architects Daughter"/>
                <a:cs typeface="Architects Daughter"/>
                <a:sym typeface="Architects Daughter"/>
              </a:rPr>
              <a:t>Shivangi Singh (19BAI10097)</a:t>
            </a:r>
            <a:endParaRPr b="1" dirty="0">
              <a:latin typeface="Architects Daughter"/>
              <a:ea typeface="Architects Daughter"/>
              <a:cs typeface="Architects Daughter"/>
              <a:sym typeface="Architects Daughter"/>
            </a:endParaRPr>
          </a:p>
        </p:txBody>
      </p:sp>
      <p:sp>
        <p:nvSpPr>
          <p:cNvPr id="121" name="Google Shape;12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2865750" y="215150"/>
            <a:ext cx="3668100" cy="9804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rgbClr val="FFFFFF"/>
                </a:solidFill>
                <a:latin typeface="Architects Daughter"/>
                <a:ea typeface="Architects Daughter"/>
                <a:cs typeface="Architects Daughter"/>
                <a:sym typeface="Architects Daughter"/>
              </a:rPr>
              <a:t>Novelty of the project</a:t>
            </a:r>
            <a:endParaRPr u="sng">
              <a:solidFill>
                <a:srgbClr val="FFFFFF"/>
              </a:solidFill>
              <a:latin typeface="Architects Daughter"/>
              <a:ea typeface="Architects Daughter"/>
              <a:cs typeface="Architects Daughter"/>
              <a:sym typeface="Architects Daughter"/>
            </a:endParaRPr>
          </a:p>
        </p:txBody>
      </p:sp>
      <p:sp>
        <p:nvSpPr>
          <p:cNvPr id="250" name="Google Shape;250;p31"/>
          <p:cNvSpPr/>
          <p:nvPr/>
        </p:nvSpPr>
        <p:spPr>
          <a:xfrm>
            <a:off x="3135850" y="1452275"/>
            <a:ext cx="2966100" cy="1919700"/>
          </a:xfrm>
          <a:prstGeom prst="round2DiagRect">
            <a:avLst>
              <a:gd name="adj1" fmla="val 16667"/>
              <a:gd name="adj2" fmla="val 0"/>
            </a:avLst>
          </a:prstGeom>
          <a:solidFill>
            <a:srgbClr val="741B47">
              <a:alpha val="427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1" name="Google Shape;251;p31"/>
          <p:cNvSpPr/>
          <p:nvPr/>
        </p:nvSpPr>
        <p:spPr>
          <a:xfrm>
            <a:off x="6266075" y="2584275"/>
            <a:ext cx="2875800" cy="1919700"/>
          </a:xfrm>
          <a:prstGeom prst="round2DiagRect">
            <a:avLst>
              <a:gd name="adj1" fmla="val 16667"/>
              <a:gd name="adj2" fmla="val 0"/>
            </a:avLst>
          </a:prstGeom>
          <a:solidFill>
            <a:srgbClr val="6A2F4C">
              <a:alpha val="365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2" name="Google Shape;252;p31"/>
          <p:cNvSpPr/>
          <p:nvPr/>
        </p:nvSpPr>
        <p:spPr>
          <a:xfrm>
            <a:off x="95925" y="2512675"/>
            <a:ext cx="2875800" cy="1733100"/>
          </a:xfrm>
          <a:prstGeom prst="round2DiagRect">
            <a:avLst>
              <a:gd name="adj1" fmla="val 16667"/>
              <a:gd name="adj2" fmla="val 0"/>
            </a:avLst>
          </a:prstGeom>
          <a:solidFill>
            <a:srgbClr val="741B47">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3" name="Google Shape;253;p31"/>
          <p:cNvSpPr txBox="1"/>
          <p:nvPr/>
        </p:nvSpPr>
        <p:spPr>
          <a:xfrm>
            <a:off x="167400" y="2832175"/>
            <a:ext cx="2966100" cy="1280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FFFF"/>
              </a:buClr>
              <a:buSzPts val="1600"/>
              <a:buFont typeface="Architects Daughter"/>
              <a:buChar char="●"/>
            </a:pPr>
            <a:r>
              <a:rPr lang="en" sz="1600">
                <a:solidFill>
                  <a:srgbClr val="FFFFFF"/>
                </a:solidFill>
                <a:latin typeface="Architects Daughter"/>
                <a:ea typeface="Architects Daughter"/>
                <a:cs typeface="Architects Daughter"/>
                <a:sym typeface="Architects Daughter"/>
              </a:rPr>
              <a:t>Synchronous translation of live lectures from speech to indian sign language </a:t>
            </a:r>
            <a:endParaRPr>
              <a:solidFill>
                <a:srgbClr val="FFFFFF"/>
              </a:solidFill>
            </a:endParaRPr>
          </a:p>
        </p:txBody>
      </p:sp>
      <p:sp>
        <p:nvSpPr>
          <p:cNvPr id="254" name="Google Shape;254;p31"/>
          <p:cNvSpPr txBox="1"/>
          <p:nvPr/>
        </p:nvSpPr>
        <p:spPr>
          <a:xfrm>
            <a:off x="3071800" y="1452275"/>
            <a:ext cx="2966100" cy="1970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FFFF"/>
              </a:buClr>
              <a:buSzPts val="1600"/>
              <a:buFont typeface="Architects Daughter"/>
              <a:buChar char="●"/>
            </a:pPr>
            <a:r>
              <a:rPr lang="en" sz="1600">
                <a:solidFill>
                  <a:srgbClr val="FFFFFF"/>
                </a:solidFill>
                <a:latin typeface="Architects Daughter"/>
                <a:ea typeface="Architects Daughter"/>
                <a:cs typeface="Architects Daughter"/>
                <a:sym typeface="Architects Daughter"/>
              </a:rPr>
              <a:t>It implements Speech-to-sign language translation for e-learning using Indian Sign Language .</a:t>
            </a:r>
            <a:endParaRPr sz="1600">
              <a:solidFill>
                <a:srgbClr val="FFFFFF"/>
              </a:solidFill>
              <a:latin typeface="Architects Daughter"/>
              <a:ea typeface="Architects Daughter"/>
              <a:cs typeface="Architects Daughter"/>
              <a:sym typeface="Architects Daughter"/>
            </a:endParaRPr>
          </a:p>
          <a:p>
            <a:pPr marL="0" lvl="0" indent="0" algn="l" rtl="0">
              <a:spcBef>
                <a:spcPts val="1200"/>
              </a:spcBef>
              <a:spcAft>
                <a:spcPts val="0"/>
              </a:spcAft>
              <a:buNone/>
            </a:pPr>
            <a:endParaRPr>
              <a:solidFill>
                <a:srgbClr val="FFFFFF"/>
              </a:solidFill>
            </a:endParaRPr>
          </a:p>
        </p:txBody>
      </p:sp>
      <p:sp>
        <p:nvSpPr>
          <p:cNvPr id="255" name="Google Shape;255;p31"/>
          <p:cNvSpPr txBox="1"/>
          <p:nvPr/>
        </p:nvSpPr>
        <p:spPr>
          <a:xfrm>
            <a:off x="6138000" y="2832175"/>
            <a:ext cx="3132000" cy="1970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latin typeface="Architects Daughter"/>
                <a:ea typeface="Architects Daughter"/>
                <a:cs typeface="Architects Daughter"/>
                <a:sym typeface="Architects Daughter"/>
              </a:rPr>
              <a:t>Our App is free  which does not  contain  premium packages which are very costly for users to afford.​</a:t>
            </a:r>
            <a:endParaRPr sz="1600">
              <a:solidFill>
                <a:srgbClr val="FFFFFF"/>
              </a:solidFill>
              <a:latin typeface="Architects Daughter"/>
              <a:ea typeface="Architects Daughter"/>
              <a:cs typeface="Architects Daughter"/>
              <a:sym typeface="Architects Daughter"/>
            </a:endParaRPr>
          </a:p>
          <a:p>
            <a:pPr marL="0" lvl="0" indent="0" algn="l" rtl="0">
              <a:spcBef>
                <a:spcPts val="1200"/>
              </a:spcBef>
              <a:spcAft>
                <a:spcPts val="0"/>
              </a:spcAft>
              <a:buNone/>
            </a:pPr>
            <a:endParaRPr>
              <a:solidFill>
                <a:srgbClr val="FFFFFF"/>
              </a:solidFill>
            </a:endParaRPr>
          </a:p>
        </p:txBody>
      </p:sp>
      <p:sp>
        <p:nvSpPr>
          <p:cNvPr id="256" name="Google Shape;256;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464300" y="1994275"/>
            <a:ext cx="2999100" cy="8877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20" u="sng">
                <a:solidFill>
                  <a:srgbClr val="FFFFFF"/>
                </a:solidFill>
                <a:latin typeface="Architects Daughter"/>
                <a:ea typeface="Architects Daughter"/>
                <a:cs typeface="Architects Daughter"/>
                <a:sym typeface="Architects Daughter"/>
              </a:rPr>
              <a:t>Real time usage</a:t>
            </a:r>
            <a:endParaRPr sz="3020" u="sng">
              <a:solidFill>
                <a:srgbClr val="FFFFFF"/>
              </a:solidFill>
              <a:latin typeface="Architects Daughter"/>
              <a:ea typeface="Architects Daughter"/>
              <a:cs typeface="Architects Daughter"/>
              <a:sym typeface="Architects Daughter"/>
            </a:endParaRPr>
          </a:p>
        </p:txBody>
      </p:sp>
      <p:sp>
        <p:nvSpPr>
          <p:cNvPr id="262" name="Google Shape;262;p32"/>
          <p:cNvSpPr txBox="1">
            <a:spLocks noGrp="1"/>
          </p:cNvSpPr>
          <p:nvPr>
            <p:ph type="body" idx="1"/>
          </p:nvPr>
        </p:nvSpPr>
        <p:spPr>
          <a:xfrm>
            <a:off x="4065225" y="805600"/>
            <a:ext cx="4767000" cy="3618900"/>
          </a:xfrm>
          <a:prstGeom prst="rect">
            <a:avLst/>
          </a:prstGeom>
          <a:solidFill>
            <a:srgbClr val="741B47">
              <a:alpha val="56860"/>
            </a:srgbClr>
          </a:solidFill>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Architects Daughter"/>
              <a:buAutoNum type="arabicPeriod"/>
            </a:pPr>
            <a:r>
              <a:rPr lang="en" sz="1800">
                <a:solidFill>
                  <a:srgbClr val="FFFFFF"/>
                </a:solidFill>
                <a:latin typeface="Architects Daughter"/>
                <a:ea typeface="Architects Daughter"/>
                <a:cs typeface="Architects Daughter"/>
                <a:sym typeface="Architects Daughter"/>
              </a:rPr>
              <a:t>This system is designed notably for deaf people for the purpose of educational objectives(e - learning).</a:t>
            </a:r>
            <a:endParaRPr sz="18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800">
                <a:solidFill>
                  <a:srgbClr val="FFFFFF"/>
                </a:solidFill>
                <a:latin typeface="Architects Daughter"/>
                <a:ea typeface="Architects Daughter"/>
                <a:cs typeface="Architects Daughter"/>
                <a:sym typeface="Architects Daughter"/>
              </a:rPr>
              <a:t> The high level of visualisation allows the user to be able to interpret the video lecture(audio) logic seeing animated hands. </a:t>
            </a:r>
            <a:endParaRPr sz="18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800">
                <a:solidFill>
                  <a:srgbClr val="FFFFFF"/>
                </a:solidFill>
                <a:latin typeface="Architects Daughter"/>
                <a:ea typeface="Architects Daughter"/>
                <a:cs typeface="Architects Daughter"/>
                <a:sym typeface="Architects Daughter"/>
              </a:rPr>
              <a:t>The synchronous translation of the app makes the user to understand the lecture without any lagging between animated hands and audio.</a:t>
            </a:r>
            <a:endParaRPr sz="1800">
              <a:solidFill>
                <a:srgbClr val="FFFFFF"/>
              </a:solidFill>
              <a:latin typeface="Architects Daughter"/>
              <a:ea typeface="Architects Daughter"/>
              <a:cs typeface="Architects Daughter"/>
              <a:sym typeface="Architects Daughter"/>
            </a:endParaRPr>
          </a:p>
        </p:txBody>
      </p:sp>
      <p:sp>
        <p:nvSpPr>
          <p:cNvPr id="263" name="Google Shape;26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285075" y="1496850"/>
            <a:ext cx="3890400" cy="15471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chitects Daughter"/>
                <a:ea typeface="Architects Daughter"/>
                <a:cs typeface="Architects Daughter"/>
                <a:sym typeface="Architects Daughter"/>
              </a:rPr>
              <a:t>Software requirements  (for user)  </a:t>
            </a:r>
            <a:endParaRPr>
              <a:solidFill>
                <a:srgbClr val="FFFFFF"/>
              </a:solidFill>
              <a:latin typeface="Architects Daughter"/>
              <a:ea typeface="Architects Daughter"/>
              <a:cs typeface="Architects Daughter"/>
              <a:sym typeface="Architects Daughter"/>
            </a:endParaRPr>
          </a:p>
        </p:txBody>
      </p:sp>
      <p:sp>
        <p:nvSpPr>
          <p:cNvPr id="269" name="Google Shape;269;p33"/>
          <p:cNvSpPr txBox="1">
            <a:spLocks noGrp="1"/>
          </p:cNvSpPr>
          <p:nvPr>
            <p:ph type="body" idx="1"/>
          </p:nvPr>
        </p:nvSpPr>
        <p:spPr>
          <a:xfrm>
            <a:off x="4337900" y="570125"/>
            <a:ext cx="4494300" cy="3998700"/>
          </a:xfrm>
          <a:prstGeom prst="rect">
            <a:avLst/>
          </a:prstGeom>
          <a:solidFill>
            <a:srgbClr val="6A2F4C">
              <a:alpha val="44380"/>
            </a:srgb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u="sng">
                <a:solidFill>
                  <a:srgbClr val="FFFFFF"/>
                </a:solidFill>
                <a:latin typeface="Architects Daughter"/>
                <a:ea typeface="Architects Daughter"/>
                <a:cs typeface="Architects Daughter"/>
                <a:sym typeface="Architects Daughter"/>
              </a:rPr>
              <a:t>•Processor: </a:t>
            </a:r>
            <a:endParaRPr sz="1900" u="sng">
              <a:solidFill>
                <a:srgbClr val="FFFFFF"/>
              </a:solidFill>
              <a:latin typeface="Architects Daughter"/>
              <a:ea typeface="Architects Daughter"/>
              <a:cs typeface="Architects Daughter"/>
              <a:sym typeface="Architects Daughter"/>
            </a:endParaRPr>
          </a:p>
          <a:p>
            <a:pPr marL="457200" lvl="0" indent="-349250" algn="l" rtl="0">
              <a:spcBef>
                <a:spcPts val="0"/>
              </a:spcBef>
              <a:spcAft>
                <a:spcPts val="0"/>
              </a:spcAft>
              <a:buClr>
                <a:srgbClr val="FFFFFF"/>
              </a:buClr>
              <a:buSzPts val="1900"/>
              <a:buFont typeface="Architects Daughter"/>
              <a:buAutoNum type="arabicPeriod"/>
            </a:pPr>
            <a:r>
              <a:rPr lang="en" sz="1900">
                <a:solidFill>
                  <a:srgbClr val="FFFFFF"/>
                </a:solidFill>
                <a:latin typeface="Architects Daughter"/>
                <a:ea typeface="Architects Daughter"/>
                <a:cs typeface="Architects Daughter"/>
                <a:sym typeface="Architects Daughter"/>
              </a:rPr>
              <a:t>Minimum 1 GHz; Recommended 2 GHz or more​</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r>
              <a:rPr lang="en" sz="1900">
                <a:solidFill>
                  <a:srgbClr val="FFFFFF"/>
                </a:solidFill>
                <a:latin typeface="Architects Daughter"/>
                <a:ea typeface="Architects Daughter"/>
                <a:cs typeface="Architects Daughter"/>
                <a:sym typeface="Architects Daughter"/>
              </a:rPr>
              <a:t>•Ethernet connect strongly action (LAN) OR a wireless adapter (Wi-Fi)​</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r>
              <a:rPr lang="en" sz="1900" u="sng">
                <a:solidFill>
                  <a:srgbClr val="FFFFFF"/>
                </a:solidFill>
                <a:latin typeface="Architects Daughter"/>
                <a:ea typeface="Architects Daughter"/>
                <a:cs typeface="Architects Daughter"/>
                <a:sym typeface="Architects Daughter"/>
              </a:rPr>
              <a:t>•Hard Drive: </a:t>
            </a:r>
            <a:endParaRPr sz="1900" u="sng">
              <a:solidFill>
                <a:srgbClr val="FFFFFF"/>
              </a:solidFill>
              <a:latin typeface="Architects Daughter"/>
              <a:ea typeface="Architects Daughter"/>
              <a:cs typeface="Architects Daughter"/>
              <a:sym typeface="Architects Daughter"/>
            </a:endParaRPr>
          </a:p>
          <a:p>
            <a:pPr marL="457200" lvl="0" indent="-349250" algn="l" rtl="0">
              <a:spcBef>
                <a:spcPts val="0"/>
              </a:spcBef>
              <a:spcAft>
                <a:spcPts val="0"/>
              </a:spcAft>
              <a:buClr>
                <a:srgbClr val="FFFFFF"/>
              </a:buClr>
              <a:buSzPts val="1900"/>
              <a:buFont typeface="Architects Daughter"/>
              <a:buAutoNum type="arabicPeriod"/>
            </a:pPr>
            <a:r>
              <a:rPr lang="en" sz="1900">
                <a:solidFill>
                  <a:srgbClr val="FFFFFF"/>
                </a:solidFill>
                <a:latin typeface="Architects Daughter"/>
                <a:ea typeface="Architects Daughter"/>
                <a:cs typeface="Architects Daughter"/>
                <a:sym typeface="Architects Daughter"/>
              </a:rPr>
              <a:t>Minimum 32 GB; Recommended 64 GB or more​</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r>
              <a:rPr lang="en" sz="1900" u="sng">
                <a:solidFill>
                  <a:srgbClr val="FFFFFF"/>
                </a:solidFill>
                <a:latin typeface="Architects Daughter"/>
                <a:ea typeface="Architects Daughter"/>
                <a:cs typeface="Architects Daughter"/>
                <a:sym typeface="Architects Daughter"/>
              </a:rPr>
              <a:t>•Memory (RAM):</a:t>
            </a:r>
            <a:r>
              <a:rPr lang="en" sz="1900">
                <a:solidFill>
                  <a:srgbClr val="FFFFFF"/>
                </a:solidFill>
                <a:latin typeface="Architects Daughter"/>
                <a:ea typeface="Architects Daughter"/>
                <a:cs typeface="Architects Daughter"/>
                <a:sym typeface="Architects Daughter"/>
              </a:rPr>
              <a:t> </a:t>
            </a:r>
            <a:endParaRPr sz="1900">
              <a:solidFill>
                <a:srgbClr val="FFFFFF"/>
              </a:solidFill>
              <a:latin typeface="Architects Daughter"/>
              <a:ea typeface="Architects Daughter"/>
              <a:cs typeface="Architects Daughter"/>
              <a:sym typeface="Architects Daughter"/>
            </a:endParaRPr>
          </a:p>
          <a:p>
            <a:pPr marL="457200" lvl="0" indent="-349250" algn="l" rtl="0">
              <a:spcBef>
                <a:spcPts val="0"/>
              </a:spcBef>
              <a:spcAft>
                <a:spcPts val="0"/>
              </a:spcAft>
              <a:buClr>
                <a:srgbClr val="FFFFFF"/>
              </a:buClr>
              <a:buSzPts val="1900"/>
              <a:buFont typeface="Architects Daughter"/>
              <a:buAutoNum type="arabicPeriod"/>
            </a:pPr>
            <a:r>
              <a:rPr lang="en" sz="1900">
                <a:solidFill>
                  <a:srgbClr val="FFFFFF"/>
                </a:solidFill>
                <a:latin typeface="Architects Daughter"/>
                <a:ea typeface="Architects Daughter"/>
                <a:cs typeface="Architects Daughter"/>
                <a:sym typeface="Architects Daughter"/>
              </a:rPr>
              <a:t>Minimum 1 GB; Recommended 4 GB or above​</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r>
              <a:rPr lang="en" sz="1900">
                <a:solidFill>
                  <a:srgbClr val="FFFFFF"/>
                </a:solidFill>
                <a:latin typeface="Architects Daughter"/>
                <a:ea typeface="Architects Daughter"/>
                <a:cs typeface="Architects Daughter"/>
                <a:sym typeface="Architects Daughter"/>
              </a:rPr>
              <a:t>•Sound card w/speakers​</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sz="1900">
              <a:solidFill>
                <a:srgbClr val="FFFFFF"/>
              </a:solidFill>
              <a:latin typeface="Architects Daughter"/>
              <a:ea typeface="Architects Daughter"/>
              <a:cs typeface="Architects Daughter"/>
              <a:sym typeface="Architects Daughter"/>
            </a:endParaRPr>
          </a:p>
        </p:txBody>
      </p:sp>
      <p:sp>
        <p:nvSpPr>
          <p:cNvPr id="270" name="Google Shape;270;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158050" y="111550"/>
            <a:ext cx="8852400" cy="9498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22">
                <a:solidFill>
                  <a:srgbClr val="FFFFFF"/>
                </a:solidFill>
                <a:latin typeface="Architects Daughter"/>
                <a:ea typeface="Architects Daughter"/>
                <a:cs typeface="Architects Daughter"/>
                <a:sym typeface="Architects Daughter"/>
              </a:rPr>
              <a:t>Hardware and Software requirements (for developer</a:t>
            </a:r>
            <a:endParaRPr>
              <a:solidFill>
                <a:srgbClr val="FFFFFF"/>
              </a:solidFill>
            </a:endParaRPr>
          </a:p>
        </p:txBody>
      </p:sp>
      <p:sp>
        <p:nvSpPr>
          <p:cNvPr id="276" name="Google Shape;276;p34"/>
          <p:cNvSpPr txBox="1">
            <a:spLocks noGrp="1"/>
          </p:cNvSpPr>
          <p:nvPr>
            <p:ph type="body" idx="1"/>
          </p:nvPr>
        </p:nvSpPr>
        <p:spPr>
          <a:xfrm>
            <a:off x="720000" y="1152475"/>
            <a:ext cx="7704000" cy="3416400"/>
          </a:xfrm>
          <a:prstGeom prst="rect">
            <a:avLst/>
          </a:prstGeom>
          <a:solidFill>
            <a:srgbClr val="741B47">
              <a:alpha val="29210"/>
            </a:srgb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300" b="1">
                <a:solidFill>
                  <a:srgbClr val="FFFFFF"/>
                </a:solidFill>
                <a:latin typeface="Architects Daughter"/>
                <a:ea typeface="Architects Daughter"/>
                <a:cs typeface="Architects Daughter"/>
                <a:sym typeface="Architects Daughter"/>
              </a:rPr>
              <a:t>Hardware Requirements:​</a:t>
            </a:r>
            <a:endParaRPr sz="2300"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endParaRPr sz="2300" b="1">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It is highly recommend to use at least 4 GB ram or higher.</a:t>
            </a:r>
            <a:endParaRPr sz="16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 better processor like i5 or i7.​</a:t>
            </a:r>
            <a:endParaRPr sz="16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GPU for training the deep learning models efficiently.</a:t>
            </a:r>
            <a:endParaRPr sz="16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And last, if you have a good  android device​(8+) or iOS(10+) for testing and debugging.</a:t>
            </a:r>
            <a:endParaRPr sz="1600">
              <a:solidFill>
                <a:srgbClr val="FFFFFF"/>
              </a:solidFill>
              <a:latin typeface="Architects Daughter"/>
              <a:ea typeface="Architects Daughter"/>
              <a:cs typeface="Architects Daughter"/>
              <a:sym typeface="Architects Daughter"/>
            </a:endParaRPr>
          </a:p>
          <a:p>
            <a:pPr marL="457200" marR="139700" lvl="0" indent="0" algn="l" rtl="0">
              <a:spcBef>
                <a:spcPts val="0"/>
              </a:spcBef>
              <a:spcAft>
                <a:spcPts val="0"/>
              </a:spcAft>
              <a:buNone/>
            </a:pPr>
            <a:endParaRPr sz="1200">
              <a:solidFill>
                <a:srgbClr val="FFFFFF"/>
              </a:solidFill>
              <a:highlight>
                <a:srgbClr val="FFFFFF"/>
              </a:highlight>
            </a:endParaRPr>
          </a:p>
          <a:p>
            <a:pPr marL="0" lvl="0" indent="0" algn="l" rtl="0">
              <a:spcBef>
                <a:spcPts val="0"/>
              </a:spcBef>
              <a:spcAft>
                <a:spcPts val="0"/>
              </a:spcAft>
              <a:buClr>
                <a:schemeClr val="dk1"/>
              </a:buClr>
              <a:buSzPts val="1100"/>
              <a:buFont typeface="Arial"/>
              <a:buNone/>
            </a:pPr>
            <a:endParaRPr sz="16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sz="1600">
              <a:solidFill>
                <a:srgbClr val="FFFFFF"/>
              </a:solidFill>
              <a:latin typeface="Architects Daughter"/>
              <a:ea typeface="Architects Daughter"/>
              <a:cs typeface="Architects Daughter"/>
              <a:sym typeface="Architects Daughter"/>
            </a:endParaRPr>
          </a:p>
        </p:txBody>
      </p:sp>
      <p:sp>
        <p:nvSpPr>
          <p:cNvPr id="277" name="Google Shape;27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title"/>
          </p:nvPr>
        </p:nvSpPr>
        <p:spPr>
          <a:xfrm>
            <a:off x="276375" y="325575"/>
            <a:ext cx="8495700" cy="556800"/>
          </a:xfrm>
          <a:prstGeom prst="rect">
            <a:avLst/>
          </a:prstGeom>
          <a:solidFill>
            <a:schemeClr val="lt1"/>
          </a:solidFill>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377">
                <a:solidFill>
                  <a:srgbClr val="FFFFFF"/>
                </a:solidFill>
                <a:latin typeface="Architects Daughter"/>
                <a:ea typeface="Architects Daughter"/>
                <a:cs typeface="Architects Daughter"/>
                <a:sym typeface="Architects Daughter"/>
              </a:rPr>
              <a:t>Software Requirements : (for developer)</a:t>
            </a:r>
            <a:r>
              <a:rPr lang="en" sz="2377" b="1">
                <a:solidFill>
                  <a:srgbClr val="FFFFFF"/>
                </a:solidFill>
                <a:latin typeface="Architects Daughter"/>
                <a:ea typeface="Architects Daughter"/>
                <a:cs typeface="Architects Daughter"/>
                <a:sym typeface="Architects Daughter"/>
              </a:rPr>
              <a:t> </a:t>
            </a:r>
            <a:endParaRPr sz="2377" b="1">
              <a:solidFill>
                <a:srgbClr val="FFFFFF"/>
              </a:solidFill>
              <a:latin typeface="Architects Daughter"/>
              <a:ea typeface="Architects Daughter"/>
              <a:cs typeface="Architects Daughter"/>
              <a:sym typeface="Architects Daughter"/>
            </a:endParaRPr>
          </a:p>
          <a:p>
            <a:pPr marL="0" lvl="0" indent="0" algn="ctr" rtl="0">
              <a:lnSpc>
                <a:spcPct val="115000"/>
              </a:lnSpc>
              <a:spcBef>
                <a:spcPts val="0"/>
              </a:spcBef>
              <a:spcAft>
                <a:spcPts val="0"/>
              </a:spcAft>
              <a:buClr>
                <a:schemeClr val="dk1"/>
              </a:buClr>
              <a:buSzPts val="1100"/>
              <a:buFont typeface="Arial"/>
              <a:buNone/>
            </a:pPr>
            <a:endParaRPr sz="2377" b="1">
              <a:solidFill>
                <a:srgbClr val="FFFFFF"/>
              </a:solidFill>
              <a:latin typeface="Architects Daughter"/>
              <a:ea typeface="Architects Daughter"/>
              <a:cs typeface="Architects Daughter"/>
              <a:sym typeface="Architects Daughter"/>
            </a:endParaRPr>
          </a:p>
          <a:p>
            <a:pPr marL="0" lvl="0" indent="0" algn="ctr" rtl="0">
              <a:spcBef>
                <a:spcPts val="0"/>
              </a:spcBef>
              <a:spcAft>
                <a:spcPts val="0"/>
              </a:spcAft>
              <a:buNone/>
            </a:pPr>
            <a:endParaRPr>
              <a:solidFill>
                <a:srgbClr val="FFFFFF"/>
              </a:solidFill>
            </a:endParaRPr>
          </a:p>
        </p:txBody>
      </p:sp>
      <p:sp>
        <p:nvSpPr>
          <p:cNvPr id="283" name="Google Shape;283;p35"/>
          <p:cNvSpPr txBox="1">
            <a:spLocks noGrp="1"/>
          </p:cNvSpPr>
          <p:nvPr>
            <p:ph type="body" idx="1"/>
          </p:nvPr>
        </p:nvSpPr>
        <p:spPr>
          <a:xfrm>
            <a:off x="336700" y="1143000"/>
            <a:ext cx="8495700" cy="3819000"/>
          </a:xfrm>
          <a:prstGeom prst="rect">
            <a:avLst/>
          </a:prstGeom>
          <a:solidFill>
            <a:srgbClr val="741B47">
              <a:alpha val="3876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Architects Daughter"/>
                <a:ea typeface="Architects Daughter"/>
                <a:cs typeface="Architects Daughter"/>
                <a:sym typeface="Architects Daughter"/>
              </a:rPr>
              <a:t>FRONTEND-</a:t>
            </a:r>
            <a:endParaRPr sz="1800">
              <a:solidFill>
                <a:srgbClr val="FFFFFF"/>
              </a:solidFill>
              <a:latin typeface="Architects Daughter"/>
              <a:ea typeface="Architects Daughter"/>
              <a:cs typeface="Architects Daughter"/>
              <a:sym typeface="Architects Daughter"/>
            </a:endParaRPr>
          </a:p>
          <a:p>
            <a:pPr marL="457200" lvl="0"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java SDK and ândroid studio IDE (with SDK bundle) </a:t>
            </a:r>
            <a:endParaRPr sz="1800">
              <a:solidFill>
                <a:srgbClr val="FFFFFF"/>
              </a:solidFill>
              <a:latin typeface="Architects Daughter"/>
              <a:ea typeface="Architects Daughter"/>
              <a:cs typeface="Architects Daughter"/>
              <a:sym typeface="Architects Daughter"/>
            </a:endParaRPr>
          </a:p>
          <a:p>
            <a:pPr marL="457200" lvl="0"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Visual Studio Code.</a:t>
            </a:r>
            <a:endParaRPr sz="18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sz="1800">
                <a:solidFill>
                  <a:srgbClr val="FFFFFF"/>
                </a:solidFill>
                <a:latin typeface="Architects Daughter"/>
                <a:ea typeface="Architects Daughter"/>
                <a:cs typeface="Architects Daughter"/>
                <a:sym typeface="Architects Daughter"/>
              </a:rPr>
              <a:t>BACKEND-</a:t>
            </a:r>
            <a:endParaRPr sz="1800">
              <a:solidFill>
                <a:srgbClr val="FFFFFF"/>
              </a:solidFill>
              <a:latin typeface="Architects Daughter"/>
              <a:ea typeface="Architects Daughter"/>
              <a:cs typeface="Architects Daughter"/>
              <a:sym typeface="Architects Daughter"/>
            </a:endParaRPr>
          </a:p>
          <a:p>
            <a:pPr marL="457200" lvl="0"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  Python 3.8.x or latest is preferred.</a:t>
            </a:r>
            <a:endParaRPr sz="1800">
              <a:solidFill>
                <a:srgbClr val="FFFFFF"/>
              </a:solidFill>
              <a:latin typeface="Architects Daughter"/>
              <a:ea typeface="Architects Daughter"/>
              <a:cs typeface="Architects Daughter"/>
              <a:sym typeface="Architects Daughter"/>
            </a:endParaRPr>
          </a:p>
          <a:p>
            <a:pPr marL="9144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Browser supporting Javascript Web Speech API</a:t>
            </a:r>
            <a:endParaRPr sz="1800">
              <a:solidFill>
                <a:srgbClr val="FFFFFF"/>
              </a:solidFill>
              <a:latin typeface="Architects Daughter"/>
              <a:ea typeface="Architects Daughter"/>
              <a:cs typeface="Architects Daughter"/>
              <a:sym typeface="Architects Daughter"/>
            </a:endParaRPr>
          </a:p>
          <a:p>
            <a:pPr marL="9144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Tensorflow workstation or Opencv </a:t>
            </a:r>
            <a:endParaRPr sz="1800">
              <a:solidFill>
                <a:srgbClr val="FFFFFF"/>
              </a:solidFill>
              <a:latin typeface="Architects Daughter"/>
              <a:ea typeface="Architects Daughter"/>
              <a:cs typeface="Architects Daughter"/>
              <a:sym typeface="Architects Daughter"/>
            </a:endParaRPr>
          </a:p>
          <a:p>
            <a:pPr marL="914400" marR="1397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 pyAudio</a:t>
            </a:r>
            <a:endParaRPr sz="1800">
              <a:solidFill>
                <a:srgbClr val="FFFFFF"/>
              </a:solidFill>
              <a:latin typeface="Architects Daughter"/>
              <a:ea typeface="Architects Daughter"/>
              <a:cs typeface="Architects Daughter"/>
              <a:sym typeface="Architects Daughter"/>
            </a:endParaRPr>
          </a:p>
          <a:p>
            <a:pPr marL="914400" marR="1397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 MongoDB</a:t>
            </a:r>
            <a:endParaRPr sz="1800">
              <a:solidFill>
                <a:srgbClr val="FFFFFF"/>
              </a:solidFill>
              <a:latin typeface="Architects Daughter"/>
              <a:ea typeface="Architects Daughter"/>
              <a:cs typeface="Architects Daughter"/>
              <a:sym typeface="Architects Daughter"/>
            </a:endParaRPr>
          </a:p>
          <a:p>
            <a:pPr marL="914400" marR="1397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Blender 3D tool</a:t>
            </a:r>
            <a:endParaRPr sz="1800">
              <a:solidFill>
                <a:srgbClr val="FFFFFF"/>
              </a:solidFill>
              <a:latin typeface="Architects Daughter"/>
              <a:ea typeface="Architects Daughter"/>
              <a:cs typeface="Architects Daughter"/>
              <a:sym typeface="Architects Daughter"/>
            </a:endParaRPr>
          </a:p>
          <a:p>
            <a:pPr marL="45720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13970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13970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13970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139700" lvl="0" indent="0" algn="l" rtl="0">
              <a:spcBef>
                <a:spcPts val="0"/>
              </a:spcBef>
              <a:spcAft>
                <a:spcPts val="0"/>
              </a:spcAft>
              <a:buNone/>
            </a:pPr>
            <a:r>
              <a:rPr lang="en" sz="1800">
                <a:solidFill>
                  <a:srgbClr val="FFFFFF"/>
                </a:solidFill>
                <a:latin typeface="Architects Daughter"/>
                <a:ea typeface="Architects Daughter"/>
                <a:cs typeface="Architects Daughter"/>
                <a:sym typeface="Architects Daughter"/>
              </a:rPr>
              <a:t>       </a:t>
            </a:r>
            <a:endParaRPr sz="1800">
              <a:solidFill>
                <a:srgbClr val="FFFFFF"/>
              </a:solidFill>
              <a:latin typeface="Architects Daughter"/>
              <a:ea typeface="Architects Daughter"/>
              <a:cs typeface="Architects Daughter"/>
              <a:sym typeface="Architects Daughter"/>
            </a:endParaRPr>
          </a:p>
          <a:p>
            <a:pPr marL="139700" marR="139700" lvl="0" indent="0" algn="l" rtl="0">
              <a:spcBef>
                <a:spcPts val="300"/>
              </a:spcBef>
              <a:spcAft>
                <a:spcPts val="0"/>
              </a:spcAft>
              <a:buNone/>
            </a:pPr>
            <a:endParaRPr sz="18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endParaRPr>
          </a:p>
        </p:txBody>
      </p:sp>
      <p:sp>
        <p:nvSpPr>
          <p:cNvPr id="284" name="Google Shape;284;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2495525" y="231050"/>
            <a:ext cx="4677300" cy="9213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rchitects Daughter"/>
                <a:ea typeface="Architects Daughter"/>
                <a:cs typeface="Architects Daughter"/>
                <a:sym typeface="Architects Daughter"/>
              </a:rPr>
              <a:t>TECHNICAL REQUIREMENTS</a:t>
            </a:r>
            <a:endParaRPr b="1">
              <a:solidFill>
                <a:srgbClr val="FFFFFF"/>
              </a:solidFill>
              <a:latin typeface="Architects Daughter"/>
              <a:ea typeface="Architects Daughter"/>
              <a:cs typeface="Architects Daughter"/>
              <a:sym typeface="Architects Daughter"/>
            </a:endParaRPr>
          </a:p>
        </p:txBody>
      </p:sp>
      <p:sp>
        <p:nvSpPr>
          <p:cNvPr id="290" name="Google Shape;290;p36"/>
          <p:cNvSpPr txBox="1">
            <a:spLocks noGrp="1"/>
          </p:cNvSpPr>
          <p:nvPr>
            <p:ph type="body" idx="1"/>
          </p:nvPr>
        </p:nvSpPr>
        <p:spPr>
          <a:xfrm>
            <a:off x="311700" y="1152475"/>
            <a:ext cx="8520600" cy="3739800"/>
          </a:xfrm>
          <a:prstGeom prst="rect">
            <a:avLst/>
          </a:prstGeom>
          <a:solidFill>
            <a:srgbClr val="741B47">
              <a:alpha val="3876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FFFFFF"/>
                </a:solidFill>
                <a:latin typeface="Architects Daughter"/>
                <a:ea typeface="Architects Daughter"/>
                <a:cs typeface="Architects Daughter"/>
                <a:sym typeface="Architects Daughter"/>
              </a:rPr>
              <a:t>An important challenge of the project is to achieve a minimum level of quality of the technology, because the usability of the developed systems will depend on that quality. The following technologic requirements are defined:</a:t>
            </a:r>
            <a:endParaRPr sz="1900"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sz="1900" b="1">
                <a:solidFill>
                  <a:srgbClr val="FFFFFF"/>
                </a:solidFill>
                <a:latin typeface="Architects Daughter"/>
                <a:ea typeface="Architects Daughter"/>
                <a:cs typeface="Architects Daughter"/>
                <a:sym typeface="Architects Daughter"/>
              </a:rPr>
              <a:t> ─ Speech recognition system will demand a recognition rate higher than 90% in the selected application domain. If that rate is not reached with speaker-independent models, an adaptation process will be performed to each speaker involved in the evaluation in order to guarantee that rate. </a:t>
            </a:r>
            <a:endParaRPr sz="1900"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sz="1900" b="1">
                <a:solidFill>
                  <a:srgbClr val="FFFFFF"/>
                </a:solidFill>
                <a:latin typeface="Architects Daughter"/>
                <a:ea typeface="Architects Daughter"/>
                <a:cs typeface="Architects Daughter"/>
                <a:sym typeface="Architects Daughter"/>
              </a:rPr>
              <a:t>─ It is also necessary a translation rate higher than 90% for the application domains targeted in the project. In order to obtain that translation rate, several translation strategies will be analyzed and combined.</a:t>
            </a:r>
            <a:endParaRPr sz="1900" b="1">
              <a:solidFill>
                <a:srgbClr val="FFFFFF"/>
              </a:solidFill>
              <a:latin typeface="Architects Daughter"/>
              <a:ea typeface="Architects Daughter"/>
              <a:cs typeface="Architects Daughter"/>
              <a:sym typeface="Architects Daughter"/>
            </a:endParaRPr>
          </a:p>
        </p:txBody>
      </p:sp>
      <p:sp>
        <p:nvSpPr>
          <p:cNvPr id="291" name="Google Shape;291;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6590225" y="172050"/>
            <a:ext cx="2303100" cy="5727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rchitects Daughter"/>
                <a:ea typeface="Architects Daughter"/>
                <a:cs typeface="Architects Daughter"/>
                <a:sym typeface="Architects Daughter"/>
              </a:rPr>
              <a:t>Continue…….</a:t>
            </a:r>
            <a:endParaRPr b="1">
              <a:solidFill>
                <a:srgbClr val="FFFFFF"/>
              </a:solidFill>
              <a:latin typeface="Architects Daughter"/>
              <a:ea typeface="Architects Daughter"/>
              <a:cs typeface="Architects Daughter"/>
              <a:sym typeface="Architects Daughter"/>
            </a:endParaRPr>
          </a:p>
        </p:txBody>
      </p:sp>
      <p:sp>
        <p:nvSpPr>
          <p:cNvPr id="297" name="Google Shape;297;p37"/>
          <p:cNvSpPr txBox="1">
            <a:spLocks noGrp="1"/>
          </p:cNvSpPr>
          <p:nvPr>
            <p:ph type="body" idx="1"/>
          </p:nvPr>
        </p:nvSpPr>
        <p:spPr>
          <a:xfrm>
            <a:off x="311700" y="1152475"/>
            <a:ext cx="8147100" cy="2725200"/>
          </a:xfrm>
          <a:prstGeom prst="rect">
            <a:avLst/>
          </a:prstGeom>
          <a:solidFill>
            <a:srgbClr val="741B47">
              <a:alpha val="56860"/>
            </a:srgbClr>
          </a:solidFill>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Font typeface="Architects Daughter"/>
              <a:buChar char="-"/>
            </a:pPr>
            <a:r>
              <a:rPr lang="en" sz="2000" b="1">
                <a:solidFill>
                  <a:srgbClr val="FFFFFF"/>
                </a:solidFill>
                <a:latin typeface="Architects Daughter"/>
                <a:ea typeface="Architects Daughter"/>
                <a:cs typeface="Architects Daughter"/>
                <a:sym typeface="Architects Daughter"/>
              </a:rPr>
              <a:t>Finally, it is necessary an intelligibility of the avatar of 90% when representing the signs: recognition rate of deaf people. In order to obtain this intelligibility, the sign generation uses techniques based on inverse kinematics and semi-automatic movement capture that lets to obtain more realistic movements. This approximation requires more time for the dictionary generation, but it is more realistic. </a:t>
            </a:r>
            <a:endParaRPr sz="2000" b="1">
              <a:solidFill>
                <a:srgbClr val="FFFFFF"/>
              </a:solidFill>
              <a:latin typeface="Architects Daughter"/>
              <a:ea typeface="Architects Daughter"/>
              <a:cs typeface="Architects Daughter"/>
              <a:sym typeface="Architects Daughter"/>
            </a:endParaRPr>
          </a:p>
          <a:p>
            <a:pPr marL="457200" lvl="0" indent="0" algn="l" rtl="0">
              <a:spcBef>
                <a:spcPts val="0"/>
              </a:spcBef>
              <a:spcAft>
                <a:spcPts val="0"/>
              </a:spcAft>
              <a:buNone/>
            </a:pPr>
            <a:endParaRPr>
              <a:solidFill>
                <a:srgbClr val="FFFFFF"/>
              </a:solidFill>
            </a:endParaRPr>
          </a:p>
        </p:txBody>
      </p:sp>
      <p:sp>
        <p:nvSpPr>
          <p:cNvPr id="298" name="Google Shape;298;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1958500" y="153250"/>
            <a:ext cx="6071100" cy="939300"/>
          </a:xfrm>
          <a:prstGeom prst="rect">
            <a:avLst/>
          </a:prstGeom>
          <a:solidFill>
            <a:schemeClr val="accent2"/>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Overall System Architecture and Diagram</a:t>
            </a:r>
            <a:endParaRPr/>
          </a:p>
        </p:txBody>
      </p:sp>
      <p:sp>
        <p:nvSpPr>
          <p:cNvPr id="304" name="Google Shape;304;p38"/>
          <p:cNvSpPr txBox="1"/>
          <p:nvPr/>
        </p:nvSpPr>
        <p:spPr>
          <a:xfrm>
            <a:off x="1659029" y="1169235"/>
            <a:ext cx="1246800" cy="400200"/>
          </a:xfrm>
          <a:prstGeom prst="rect">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FRONT-END</a:t>
            </a:r>
            <a:endParaRPr/>
          </a:p>
        </p:txBody>
      </p:sp>
      <p:sp>
        <p:nvSpPr>
          <p:cNvPr id="305" name="Google Shape;305;p38"/>
          <p:cNvSpPr/>
          <p:nvPr/>
        </p:nvSpPr>
        <p:spPr>
          <a:xfrm>
            <a:off x="192325" y="1053222"/>
            <a:ext cx="4018200" cy="4055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454923" y="1814247"/>
            <a:ext cx="944700" cy="5895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User</a:t>
            </a:r>
            <a:r>
              <a:rPr lang="en"/>
              <a:t> </a:t>
            </a:r>
            <a:endParaRPr/>
          </a:p>
        </p:txBody>
      </p:sp>
      <p:sp>
        <p:nvSpPr>
          <p:cNvPr id="307" name="Google Shape;307;p38"/>
          <p:cNvSpPr/>
          <p:nvPr/>
        </p:nvSpPr>
        <p:spPr>
          <a:xfrm>
            <a:off x="2169850" y="1814247"/>
            <a:ext cx="1246800" cy="589500"/>
          </a:xfrm>
          <a:prstGeom prst="roundRect">
            <a:avLst>
              <a:gd name="adj" fmla="val 1137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308" name="Google Shape;308;p38"/>
          <p:cNvSpPr/>
          <p:nvPr/>
        </p:nvSpPr>
        <p:spPr>
          <a:xfrm>
            <a:off x="2612519" y="2867469"/>
            <a:ext cx="1246800" cy="5895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Pop outs of App permissions</a:t>
            </a:r>
            <a:endParaRPr>
              <a:solidFill>
                <a:srgbClr val="FFFFFF"/>
              </a:solidFill>
            </a:endParaRPr>
          </a:p>
        </p:txBody>
      </p:sp>
      <p:sp>
        <p:nvSpPr>
          <p:cNvPr id="309" name="Google Shape;309;p38"/>
          <p:cNvSpPr/>
          <p:nvPr/>
        </p:nvSpPr>
        <p:spPr>
          <a:xfrm>
            <a:off x="359426" y="4065264"/>
            <a:ext cx="1222200" cy="939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546623" y="2867469"/>
            <a:ext cx="1412100" cy="669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2320825" y="4065264"/>
            <a:ext cx="944700" cy="939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Video lecture</a:t>
            </a:r>
            <a:endParaRPr>
              <a:solidFill>
                <a:srgbClr val="FFFFFF"/>
              </a:solidFill>
            </a:endParaRPr>
          </a:p>
        </p:txBody>
      </p:sp>
      <p:sp>
        <p:nvSpPr>
          <p:cNvPr id="312" name="Google Shape;312;p38"/>
          <p:cNvSpPr/>
          <p:nvPr/>
        </p:nvSpPr>
        <p:spPr>
          <a:xfrm flipH="1">
            <a:off x="1581570" y="1958820"/>
            <a:ext cx="500700" cy="3003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rot="5397212" flipH="1">
            <a:off x="2737635" y="2470689"/>
            <a:ext cx="369900" cy="330000"/>
          </a:xfrm>
          <a:prstGeom prst="lef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rot="10800000" flipH="1">
            <a:off x="2082268" y="3012183"/>
            <a:ext cx="406500" cy="3003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txBox="1"/>
          <p:nvPr/>
        </p:nvSpPr>
        <p:spPr>
          <a:xfrm>
            <a:off x="2181638" y="1858972"/>
            <a:ext cx="124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Login  page</a:t>
            </a:r>
            <a:endParaRPr>
              <a:solidFill>
                <a:srgbClr val="FFFFFF"/>
              </a:solidFill>
            </a:endParaRPr>
          </a:p>
        </p:txBody>
      </p:sp>
      <p:sp>
        <p:nvSpPr>
          <p:cNvPr id="316" name="Google Shape;316;p38"/>
          <p:cNvSpPr/>
          <p:nvPr/>
        </p:nvSpPr>
        <p:spPr>
          <a:xfrm>
            <a:off x="3265662" y="4065264"/>
            <a:ext cx="944700" cy="939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a:t>
            </a:r>
            <a:endParaRPr/>
          </a:p>
        </p:txBody>
      </p:sp>
      <p:sp>
        <p:nvSpPr>
          <p:cNvPr id="317" name="Google Shape;317;p38"/>
          <p:cNvSpPr/>
          <p:nvPr/>
        </p:nvSpPr>
        <p:spPr>
          <a:xfrm rot="5402263" flipH="1">
            <a:off x="1024705" y="3595788"/>
            <a:ext cx="455700" cy="3306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flipH="1">
            <a:off x="1700886" y="4259901"/>
            <a:ext cx="500700" cy="3003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txBox="1"/>
          <p:nvPr/>
        </p:nvSpPr>
        <p:spPr>
          <a:xfrm>
            <a:off x="334769" y="4088283"/>
            <a:ext cx="1222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Directions  to use split screen mode</a:t>
            </a:r>
            <a:r>
              <a:rPr lang="en">
                <a:solidFill>
                  <a:schemeClr val="dk1"/>
                </a:solidFill>
              </a:rPr>
              <a:t> in android </a:t>
            </a:r>
            <a:endParaRPr/>
          </a:p>
        </p:txBody>
      </p:sp>
      <p:sp>
        <p:nvSpPr>
          <p:cNvPr id="320" name="Google Shape;320;p38"/>
          <p:cNvSpPr txBox="1"/>
          <p:nvPr/>
        </p:nvSpPr>
        <p:spPr>
          <a:xfrm>
            <a:off x="546623" y="2820646"/>
            <a:ext cx="1412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Welcome page {welcome phrase.}</a:t>
            </a:r>
            <a:endParaRPr>
              <a:solidFill>
                <a:srgbClr val="FFFFFF"/>
              </a:solidFill>
            </a:endParaRPr>
          </a:p>
          <a:p>
            <a:pPr marL="0" lvl="0" indent="0" algn="l" rtl="0">
              <a:spcBef>
                <a:spcPts val="0"/>
              </a:spcBef>
              <a:spcAft>
                <a:spcPts val="0"/>
              </a:spcAft>
              <a:buNone/>
            </a:pPr>
            <a:endParaRPr/>
          </a:p>
        </p:txBody>
      </p:sp>
      <p:sp>
        <p:nvSpPr>
          <p:cNvPr id="321" name="Google Shape;321;p38"/>
          <p:cNvSpPr/>
          <p:nvPr/>
        </p:nvSpPr>
        <p:spPr>
          <a:xfrm>
            <a:off x="2320900" y="4065264"/>
            <a:ext cx="1889400" cy="261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lt2"/>
                </a:solidFill>
              </a:rPr>
              <a:t>Split screen view</a:t>
            </a:r>
            <a:endParaRPr>
              <a:solidFill>
                <a:schemeClr val="lt2"/>
              </a:solidFill>
            </a:endParaRPr>
          </a:p>
        </p:txBody>
      </p:sp>
      <p:sp>
        <p:nvSpPr>
          <p:cNvPr id="322" name="Google Shape;322;p38"/>
          <p:cNvSpPr txBox="1"/>
          <p:nvPr/>
        </p:nvSpPr>
        <p:spPr>
          <a:xfrm>
            <a:off x="3265662" y="4088283"/>
            <a:ext cx="94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Clr>
                <a:schemeClr val="dk1"/>
              </a:buClr>
              <a:buSzPts val="1100"/>
              <a:buFont typeface="Arial"/>
              <a:buNone/>
            </a:pPr>
            <a:r>
              <a:rPr lang="en">
                <a:solidFill>
                  <a:srgbClr val="FFFFFF"/>
                </a:solidFill>
              </a:rPr>
              <a:t>ISL-hand animation</a:t>
            </a:r>
            <a:endParaRPr>
              <a:solidFill>
                <a:srgbClr val="FFFFFF"/>
              </a:solidFill>
            </a:endParaRPr>
          </a:p>
        </p:txBody>
      </p:sp>
      <p:pic>
        <p:nvPicPr>
          <p:cNvPr id="323" name="Google Shape;323;p38"/>
          <p:cNvPicPr preferRelativeResize="0"/>
          <p:nvPr/>
        </p:nvPicPr>
        <p:blipFill>
          <a:blip r:embed="rId3">
            <a:alphaModFix/>
          </a:blip>
          <a:stretch>
            <a:fillRect/>
          </a:stretch>
        </p:blipFill>
        <p:spPr>
          <a:xfrm>
            <a:off x="4210448" y="1053222"/>
            <a:ext cx="4810776" cy="4015661"/>
          </a:xfrm>
          <a:prstGeom prst="rect">
            <a:avLst/>
          </a:prstGeom>
          <a:noFill/>
          <a:ln>
            <a:noFill/>
          </a:ln>
        </p:spPr>
      </p:pic>
      <p:sp>
        <p:nvSpPr>
          <p:cNvPr id="324" name="Google Shape;324;p38"/>
          <p:cNvSpPr/>
          <p:nvPr/>
        </p:nvSpPr>
        <p:spPr>
          <a:xfrm>
            <a:off x="3637294" y="1092596"/>
            <a:ext cx="1170900" cy="589500"/>
          </a:xfrm>
          <a:prstGeom prst="curvedDownArrow">
            <a:avLst>
              <a:gd name="adj1" fmla="val 25000"/>
              <a:gd name="adj2" fmla="val 50000"/>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txBox="1"/>
          <p:nvPr/>
        </p:nvSpPr>
        <p:spPr>
          <a:xfrm>
            <a:off x="1648400" y="1177425"/>
            <a:ext cx="1170900" cy="400200"/>
          </a:xfrm>
          <a:prstGeom prst="rect">
            <a:avLst/>
          </a:prstGeom>
          <a:solidFill>
            <a:srgbClr val="76A5A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entury Gothic"/>
                <a:ea typeface="Century Gothic"/>
                <a:cs typeface="Century Gothic"/>
                <a:sym typeface="Century Gothic"/>
              </a:rPr>
              <a:t>FRONT-END</a:t>
            </a:r>
            <a:endParaRPr>
              <a:latin typeface="Century Gothic"/>
              <a:ea typeface="Century Gothic"/>
              <a:cs typeface="Century Gothic"/>
              <a:sym typeface="Century Gothic"/>
            </a:endParaRPr>
          </a:p>
        </p:txBody>
      </p:sp>
      <p:sp>
        <p:nvSpPr>
          <p:cNvPr id="326" name="Google Shape;326;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9"/>
          <p:cNvSpPr txBox="1">
            <a:spLocks noGrp="1"/>
          </p:cNvSpPr>
          <p:nvPr>
            <p:ph type="title"/>
          </p:nvPr>
        </p:nvSpPr>
        <p:spPr>
          <a:xfrm>
            <a:off x="2422200" y="172225"/>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chitects Daughter"/>
                <a:ea typeface="Architects Daughter"/>
                <a:cs typeface="Architects Daughter"/>
                <a:sym typeface="Architects Daughter"/>
              </a:rPr>
              <a:t>First Review</a:t>
            </a:r>
            <a:endParaRPr>
              <a:latin typeface="Architects Daughter"/>
              <a:ea typeface="Architects Daughter"/>
              <a:cs typeface="Architects Daughter"/>
              <a:sym typeface="Architects Daughter"/>
            </a:endParaRPr>
          </a:p>
          <a:p>
            <a:pPr marL="0" lvl="0" indent="0" algn="l" rtl="0">
              <a:spcBef>
                <a:spcPts val="0"/>
              </a:spcBef>
              <a:spcAft>
                <a:spcPts val="0"/>
              </a:spcAft>
              <a:buNone/>
            </a:pPr>
            <a:endParaRPr sz="1600"/>
          </a:p>
        </p:txBody>
      </p:sp>
      <p:pic>
        <p:nvPicPr>
          <p:cNvPr id="332" name="Google Shape;332;p39"/>
          <p:cNvPicPr preferRelativeResize="0"/>
          <p:nvPr/>
        </p:nvPicPr>
        <p:blipFill>
          <a:blip r:embed="rId3">
            <a:alphaModFix/>
          </a:blip>
          <a:stretch>
            <a:fillRect/>
          </a:stretch>
        </p:blipFill>
        <p:spPr>
          <a:xfrm>
            <a:off x="2891763" y="2478325"/>
            <a:ext cx="3192676" cy="2205375"/>
          </a:xfrm>
          <a:prstGeom prst="rect">
            <a:avLst/>
          </a:prstGeom>
          <a:noFill/>
          <a:ln>
            <a:noFill/>
          </a:ln>
        </p:spPr>
      </p:pic>
      <p:sp>
        <p:nvSpPr>
          <p:cNvPr id="333" name="Google Shape;333;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720100" y="509825"/>
            <a:ext cx="7704000" cy="572700"/>
          </a:xfrm>
          <a:prstGeom prst="rect">
            <a:avLst/>
          </a:prstGeom>
          <a:solidFill>
            <a:schemeClr val="accent6"/>
          </a:solidFill>
        </p:spPr>
        <p:txBody>
          <a:bodyPr spcFirstLastPara="1" wrap="square" lIns="91425" tIns="91425" rIns="91425" bIns="91425" anchor="t" anchorCtr="0">
            <a:noAutofit/>
          </a:bodyPr>
          <a:lstStyle/>
          <a:p>
            <a:pPr marL="0" lvl="0" indent="0" algn="l" rtl="0">
              <a:spcBef>
                <a:spcPts val="0"/>
              </a:spcBef>
              <a:spcAft>
                <a:spcPts val="0"/>
              </a:spcAft>
              <a:buNone/>
            </a:pPr>
            <a:r>
              <a:rPr lang="en"/>
              <a:t>Continuation with Zeroth Review</a:t>
            </a:r>
            <a:endParaRPr/>
          </a:p>
        </p:txBody>
      </p:sp>
      <p:sp>
        <p:nvSpPr>
          <p:cNvPr id="339" name="Google Shape;339;p40"/>
          <p:cNvSpPr txBox="1">
            <a:spLocks noGrp="1"/>
          </p:cNvSpPr>
          <p:nvPr>
            <p:ph type="body" idx="1"/>
          </p:nvPr>
        </p:nvSpPr>
        <p:spPr>
          <a:xfrm>
            <a:off x="720100" y="1143850"/>
            <a:ext cx="7704000" cy="3416400"/>
          </a:xfrm>
          <a:prstGeom prst="rect">
            <a:avLst/>
          </a:prstGeom>
          <a:solidFill>
            <a:srgbClr val="741B47">
              <a:alpha val="5686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Architects Daughter"/>
                <a:ea typeface="Architects Daughter"/>
                <a:cs typeface="Architects Daughter"/>
                <a:sym typeface="Architects Daughter"/>
              </a:rPr>
              <a:t>In the zeroth review we presented our idea on how our app will work and how it will help the hearing imapired community. </a:t>
            </a:r>
            <a:endParaRPr sz="1700">
              <a:latin typeface="Architects Daughter"/>
              <a:ea typeface="Architects Daughter"/>
              <a:cs typeface="Architects Daughter"/>
              <a:sym typeface="Architects Daughter"/>
            </a:endParaRPr>
          </a:p>
          <a:p>
            <a:pPr marL="0" lvl="0" indent="0" algn="l" rtl="0">
              <a:spcBef>
                <a:spcPts val="0"/>
              </a:spcBef>
              <a:spcAft>
                <a:spcPts val="0"/>
              </a:spcAft>
              <a:buNone/>
            </a:pPr>
            <a:r>
              <a:rPr lang="en" sz="1700">
                <a:latin typeface="Architects Daughter"/>
                <a:ea typeface="Architects Daughter"/>
                <a:cs typeface="Architects Daughter"/>
                <a:sym typeface="Architects Daughter"/>
              </a:rPr>
              <a:t>To summarize, we are making an app that takes audio as an input and converts it into Indian Sign Language.</a:t>
            </a:r>
            <a:endParaRPr sz="1700">
              <a:latin typeface="Architects Daughter"/>
              <a:ea typeface="Architects Daughter"/>
              <a:cs typeface="Architects Daughter"/>
              <a:sym typeface="Architects Daughter"/>
            </a:endParaRPr>
          </a:p>
          <a:p>
            <a:pPr marL="0" lvl="0" indent="0" algn="l" rtl="0">
              <a:spcBef>
                <a:spcPts val="0"/>
              </a:spcBef>
              <a:spcAft>
                <a:spcPts val="0"/>
              </a:spcAft>
              <a:buNone/>
            </a:pPr>
            <a:r>
              <a:rPr lang="en" sz="1700">
                <a:latin typeface="Architects Daughter"/>
                <a:ea typeface="Architects Daughter"/>
                <a:cs typeface="Architects Daughter"/>
                <a:sym typeface="Architects Daughter"/>
              </a:rPr>
              <a:t>The audio can be taken from an ongoing virtual meeting or some kind of video playing on the phone.</a:t>
            </a:r>
            <a:endParaRPr sz="1700">
              <a:latin typeface="Architects Daughter"/>
              <a:ea typeface="Architects Daughter"/>
              <a:cs typeface="Architects Daughter"/>
              <a:sym typeface="Architects Daughter"/>
            </a:endParaRPr>
          </a:p>
          <a:p>
            <a:pPr marL="0" lvl="0" indent="0" algn="l" rtl="0">
              <a:spcBef>
                <a:spcPts val="0"/>
              </a:spcBef>
              <a:spcAft>
                <a:spcPts val="0"/>
              </a:spcAft>
              <a:buNone/>
            </a:pPr>
            <a:r>
              <a:rPr lang="en" sz="1700">
                <a:latin typeface="Architects Daughter"/>
                <a:ea typeface="Architects Daughter"/>
                <a:cs typeface="Architects Daughter"/>
                <a:sym typeface="Architects Daughter"/>
              </a:rPr>
              <a:t>Our app is used in split screen mode so that the user can see the video as well as understand the audio of the video through sign language.</a:t>
            </a:r>
            <a:endParaRPr sz="1700">
              <a:latin typeface="Architects Daughter"/>
              <a:ea typeface="Architects Daughter"/>
              <a:cs typeface="Architects Daughter"/>
              <a:sym typeface="Architects Daughter"/>
            </a:endParaRPr>
          </a:p>
          <a:p>
            <a:pPr marL="0" lvl="0" indent="0" algn="l" rtl="0">
              <a:spcBef>
                <a:spcPts val="0"/>
              </a:spcBef>
              <a:spcAft>
                <a:spcPts val="0"/>
              </a:spcAft>
              <a:buNone/>
            </a:pPr>
            <a:r>
              <a:rPr lang="en" sz="1700">
                <a:latin typeface="Architects Daughter"/>
                <a:ea typeface="Architects Daughter"/>
                <a:cs typeface="Architects Daughter"/>
                <a:sym typeface="Architects Daughter"/>
              </a:rPr>
              <a:t>The proposed idea during the zeroth review was that the audio is taken from the video as an input then converted into text using google API and the text is then converted into animated hand gesture. </a:t>
            </a:r>
            <a:endParaRPr sz="1700">
              <a:latin typeface="Architects Daughter"/>
              <a:ea typeface="Architects Daughter"/>
              <a:cs typeface="Architects Daughter"/>
              <a:sym typeface="Architects Daughter"/>
            </a:endParaRPr>
          </a:p>
        </p:txBody>
      </p:sp>
      <p:sp>
        <p:nvSpPr>
          <p:cNvPr id="340" name="Google Shape;340;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180025"/>
            <a:ext cx="3897600" cy="572700"/>
          </a:xfrm>
          <a:prstGeom prst="rect">
            <a:avLst/>
          </a:prstGeom>
          <a:solidFill>
            <a:schemeClr val="accent6"/>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5"/>
                </a:solidFill>
              </a:rPr>
              <a:t>INTRODUCTION</a:t>
            </a:r>
            <a:endParaRPr>
              <a:solidFill>
                <a:schemeClr val="accent5"/>
              </a:solidFill>
            </a:endParaRPr>
          </a:p>
        </p:txBody>
      </p:sp>
      <p:sp>
        <p:nvSpPr>
          <p:cNvPr id="127" name="Google Shape;127;p23"/>
          <p:cNvSpPr txBox="1">
            <a:spLocks noGrp="1"/>
          </p:cNvSpPr>
          <p:nvPr>
            <p:ph type="body" idx="1"/>
          </p:nvPr>
        </p:nvSpPr>
        <p:spPr>
          <a:xfrm>
            <a:off x="311700" y="834375"/>
            <a:ext cx="6760500" cy="4017900"/>
          </a:xfrm>
          <a:prstGeom prst="rect">
            <a:avLst/>
          </a:prstGeom>
          <a:solidFill>
            <a:srgbClr val="6A2F4C">
              <a:alpha val="44380"/>
            </a:srgbClr>
          </a:solidFill>
        </p:spPr>
        <p:txBody>
          <a:bodyPr spcFirstLastPara="1" wrap="square" lIns="91425" tIns="91425" rIns="91425" bIns="91425" anchor="t" anchorCtr="0">
            <a:noAutofit/>
          </a:bodyPr>
          <a:lstStyle/>
          <a:p>
            <a:pPr marL="457200" lvl="0" indent="-314325" algn="l" rtl="0">
              <a:lnSpc>
                <a:spcPct val="100000"/>
              </a:lnSpc>
              <a:spcBef>
                <a:spcPts val="0"/>
              </a:spcBef>
              <a:spcAft>
                <a:spcPts val="0"/>
              </a:spcAft>
              <a:buClr>
                <a:srgbClr val="FFFFFF"/>
              </a:buClr>
              <a:buSzPts val="1350"/>
              <a:buFont typeface="Architects Daughter"/>
              <a:buChar char="●"/>
            </a:pPr>
            <a:r>
              <a:rPr lang="en" sz="1350">
                <a:solidFill>
                  <a:srgbClr val="FFFFFF"/>
                </a:solidFill>
                <a:latin typeface="Architects Daughter"/>
                <a:ea typeface="Architects Daughter"/>
                <a:cs typeface="Architects Daughter"/>
                <a:sym typeface="Architects Daughter"/>
              </a:rPr>
              <a:t>Since the COVID -19 pandemic has disrupted the conventional life style of individuals across the world, the virtual world has come to the rescue. Amongst several educational establishments faculties have shifted their base to virtual platforms to conduct classes  online. But there are many students around the globe who struggle to attend their online classes properly because of reasons like internet connectivity issue, not having proper devices, not having proper place to study etc..</a:t>
            </a:r>
            <a:endParaRPr sz="1350">
              <a:solidFill>
                <a:srgbClr val="FFFFFF"/>
              </a:solidFill>
              <a:latin typeface="Architects Daughter"/>
              <a:ea typeface="Architects Daughter"/>
              <a:cs typeface="Architects Daughter"/>
              <a:sym typeface="Architects Daughter"/>
            </a:endParaRPr>
          </a:p>
          <a:p>
            <a:pPr marL="457200" lvl="0" indent="-314325" algn="l" rtl="0">
              <a:lnSpc>
                <a:spcPct val="100000"/>
              </a:lnSpc>
              <a:spcBef>
                <a:spcPts val="0"/>
              </a:spcBef>
              <a:spcAft>
                <a:spcPts val="0"/>
              </a:spcAft>
              <a:buClr>
                <a:srgbClr val="FFFFFF"/>
              </a:buClr>
              <a:buSzPts val="1350"/>
              <a:buFont typeface="Architects Daughter"/>
              <a:buChar char="●"/>
            </a:pPr>
            <a:r>
              <a:rPr lang="en" sz="1350">
                <a:solidFill>
                  <a:srgbClr val="FFFFFF"/>
                </a:solidFill>
                <a:latin typeface="Architects Daughter"/>
                <a:ea typeface="Architects Daughter"/>
                <a:cs typeface="Architects Daughter"/>
                <a:sym typeface="Architects Daughter"/>
              </a:rPr>
              <a:t>But there are people who struggle to understand what’s being taught in the virtual classes because of certain sensory,cognitive or functional disabilities. </a:t>
            </a:r>
            <a:endParaRPr sz="1350">
              <a:solidFill>
                <a:srgbClr val="FFFFFF"/>
              </a:solidFill>
              <a:latin typeface="Architects Daughter"/>
              <a:ea typeface="Architects Daughter"/>
              <a:cs typeface="Architects Daughter"/>
              <a:sym typeface="Architects Daughter"/>
            </a:endParaRPr>
          </a:p>
          <a:p>
            <a:pPr marL="457200" lvl="0" indent="-314325" algn="l" rtl="0">
              <a:lnSpc>
                <a:spcPct val="100000"/>
              </a:lnSpc>
              <a:spcBef>
                <a:spcPts val="0"/>
              </a:spcBef>
              <a:spcAft>
                <a:spcPts val="0"/>
              </a:spcAft>
              <a:buClr>
                <a:srgbClr val="FFFFFF"/>
              </a:buClr>
              <a:buSzPts val="1350"/>
              <a:buFont typeface="Architects Daughter"/>
              <a:buChar char="●"/>
            </a:pPr>
            <a:r>
              <a:rPr lang="en" sz="1350">
                <a:solidFill>
                  <a:srgbClr val="FFFFFF"/>
                </a:solidFill>
                <a:latin typeface="Architects Daughter"/>
                <a:ea typeface="Architects Daughter"/>
                <a:cs typeface="Architects Daughter"/>
                <a:sym typeface="Architects Daughter"/>
              </a:rPr>
              <a:t>Specifically, individuals with hearing impairments, with partial or complete loss of hearing are prevented from participating in live (synchronous) cooperative e-learning activities, because of the common reliance on voice communication in such activities. whereas speech-to-text systems offer an eventual pathway for the Deaf individuals to follow the communication, it doesn't enable them to participate within the same mode. Not all deaf individuals have the same communication skills: some people communicate using oral language and/or writing and lip-reading, whereas others use Sign Language. Some are bilingual deaf people that use both kinds of communication.</a:t>
            </a:r>
            <a:endParaRPr sz="1350">
              <a:solidFill>
                <a:srgbClr val="FFFFFF"/>
              </a:solidFill>
              <a:latin typeface="Architects Daughter"/>
              <a:ea typeface="Architects Daughter"/>
              <a:cs typeface="Architects Daughter"/>
              <a:sym typeface="Architects Daughter"/>
            </a:endParaRPr>
          </a:p>
        </p:txBody>
      </p:sp>
      <p:pic>
        <p:nvPicPr>
          <p:cNvPr id="128" name="Google Shape;128;p23"/>
          <p:cNvPicPr preferRelativeResize="0"/>
          <p:nvPr/>
        </p:nvPicPr>
        <p:blipFill>
          <a:blip r:embed="rId3">
            <a:alphaModFix/>
          </a:blip>
          <a:stretch>
            <a:fillRect/>
          </a:stretch>
        </p:blipFill>
        <p:spPr>
          <a:xfrm>
            <a:off x="7004625" y="949125"/>
            <a:ext cx="1986974" cy="3258175"/>
          </a:xfrm>
          <a:prstGeom prst="rect">
            <a:avLst/>
          </a:prstGeom>
          <a:noFill/>
          <a:ln>
            <a:noFill/>
          </a:ln>
        </p:spPr>
      </p:pic>
      <p:sp>
        <p:nvSpPr>
          <p:cNvPr id="129" name="Google Shape;12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41"/>
          <p:cNvPicPr preferRelativeResize="0"/>
          <p:nvPr/>
        </p:nvPicPr>
        <p:blipFill>
          <a:blip r:embed="rId3">
            <a:alphaModFix/>
          </a:blip>
          <a:stretch>
            <a:fillRect/>
          </a:stretch>
        </p:blipFill>
        <p:spPr>
          <a:xfrm>
            <a:off x="974150" y="1152475"/>
            <a:ext cx="7758100" cy="3215525"/>
          </a:xfrm>
          <a:prstGeom prst="rect">
            <a:avLst/>
          </a:prstGeom>
          <a:noFill/>
          <a:ln>
            <a:noFill/>
          </a:ln>
        </p:spPr>
      </p:pic>
      <p:pic>
        <p:nvPicPr>
          <p:cNvPr id="346" name="Google Shape;346;p41"/>
          <p:cNvPicPr preferRelativeResize="0"/>
          <p:nvPr/>
        </p:nvPicPr>
        <p:blipFill>
          <a:blip r:embed="rId4">
            <a:alphaModFix/>
          </a:blip>
          <a:stretch>
            <a:fillRect/>
          </a:stretch>
        </p:blipFill>
        <p:spPr>
          <a:xfrm>
            <a:off x="2000125" y="1856875"/>
            <a:ext cx="3307025" cy="2007575"/>
          </a:xfrm>
          <a:prstGeom prst="rect">
            <a:avLst/>
          </a:prstGeom>
          <a:noFill/>
          <a:ln>
            <a:noFill/>
          </a:ln>
        </p:spPr>
      </p:pic>
      <p:pic>
        <p:nvPicPr>
          <p:cNvPr id="347" name="Google Shape;347;p41"/>
          <p:cNvPicPr preferRelativeResize="0"/>
          <p:nvPr/>
        </p:nvPicPr>
        <p:blipFill>
          <a:blip r:embed="rId5">
            <a:alphaModFix/>
          </a:blip>
          <a:stretch>
            <a:fillRect/>
          </a:stretch>
        </p:blipFill>
        <p:spPr>
          <a:xfrm>
            <a:off x="5307138" y="1856888"/>
            <a:ext cx="2045266" cy="2007576"/>
          </a:xfrm>
          <a:prstGeom prst="rect">
            <a:avLst/>
          </a:prstGeom>
          <a:noFill/>
          <a:ln>
            <a:noFill/>
          </a:ln>
        </p:spPr>
      </p:pic>
      <p:pic>
        <p:nvPicPr>
          <p:cNvPr id="348" name="Google Shape;348;p41"/>
          <p:cNvPicPr preferRelativeResize="0"/>
          <p:nvPr/>
        </p:nvPicPr>
        <p:blipFill>
          <a:blip r:embed="rId6">
            <a:alphaModFix/>
          </a:blip>
          <a:stretch>
            <a:fillRect/>
          </a:stretch>
        </p:blipFill>
        <p:spPr>
          <a:xfrm>
            <a:off x="5603837" y="2379600"/>
            <a:ext cx="1451875" cy="1484875"/>
          </a:xfrm>
          <a:prstGeom prst="rect">
            <a:avLst/>
          </a:prstGeom>
          <a:noFill/>
          <a:ln>
            <a:noFill/>
          </a:ln>
        </p:spPr>
      </p:pic>
      <p:sp>
        <p:nvSpPr>
          <p:cNvPr id="349" name="Google Shape;349;p41"/>
          <p:cNvSpPr txBox="1"/>
          <p:nvPr/>
        </p:nvSpPr>
        <p:spPr>
          <a:xfrm>
            <a:off x="621350" y="43150"/>
            <a:ext cx="50745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FFFFFF"/>
                </a:solidFill>
                <a:latin typeface="Architects Daughter"/>
                <a:ea typeface="Architects Daughter"/>
                <a:cs typeface="Architects Daughter"/>
                <a:sym typeface="Architects Daughter"/>
              </a:rPr>
              <a:t>Proposed App Image</a:t>
            </a:r>
            <a:endParaRPr sz="2200" b="1">
              <a:solidFill>
                <a:srgbClr val="FFFFFF"/>
              </a:solidFill>
              <a:latin typeface="Architects Daughter"/>
              <a:ea typeface="Architects Daughter"/>
              <a:cs typeface="Architects Daughter"/>
              <a:sym typeface="Architects Daughter"/>
            </a:endParaRPr>
          </a:p>
        </p:txBody>
      </p:sp>
      <p:sp>
        <p:nvSpPr>
          <p:cNvPr id="350" name="Google Shape;350;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2"/>
          <p:cNvSpPr txBox="1">
            <a:spLocks noGrp="1"/>
          </p:cNvSpPr>
          <p:nvPr>
            <p:ph type="title"/>
          </p:nvPr>
        </p:nvSpPr>
        <p:spPr>
          <a:xfrm>
            <a:off x="720000" y="95575"/>
            <a:ext cx="3172200" cy="5727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rPr>
              <a:t>Literature review</a:t>
            </a:r>
            <a:endParaRPr sz="1600">
              <a:solidFill>
                <a:schemeClr val="lt2"/>
              </a:solidFill>
            </a:endParaRPr>
          </a:p>
          <a:p>
            <a:pPr marL="0" lvl="0" indent="0" algn="ctr" rtl="0">
              <a:spcBef>
                <a:spcPts val="0"/>
              </a:spcBef>
              <a:spcAft>
                <a:spcPts val="0"/>
              </a:spcAft>
              <a:buNone/>
            </a:pPr>
            <a:endParaRPr/>
          </a:p>
        </p:txBody>
      </p:sp>
      <p:sp>
        <p:nvSpPr>
          <p:cNvPr id="356" name="Google Shape;356;p42"/>
          <p:cNvSpPr txBox="1">
            <a:spLocks noGrp="1"/>
          </p:cNvSpPr>
          <p:nvPr>
            <p:ph type="body" idx="1"/>
          </p:nvPr>
        </p:nvSpPr>
        <p:spPr>
          <a:xfrm>
            <a:off x="720000" y="776700"/>
            <a:ext cx="7704000" cy="4366800"/>
          </a:xfrm>
          <a:prstGeom prst="rect">
            <a:avLst/>
          </a:prstGeom>
          <a:solidFill>
            <a:srgbClr val="741B47">
              <a:alpha val="56860"/>
            </a:srgbClr>
          </a:solid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 1: </a:t>
            </a:r>
            <a:r>
              <a:rPr lang="en" sz="1100" u="sng">
                <a:solidFill>
                  <a:srgbClr val="FFFFFF"/>
                </a:solidFill>
                <a:highlight>
                  <a:srgbClr val="D5A6BD"/>
                </a:highlight>
                <a:latin typeface="Architects Daughter"/>
                <a:ea typeface="Architects Daughter"/>
                <a:cs typeface="Architects Daughter"/>
                <a:sym typeface="Architects Daughter"/>
              </a:rPr>
              <a:t>http://www.typoday.in/2016/spk_papers/Nakul_Singal_TypographyDay-2016.pdf</a:t>
            </a:r>
            <a:endParaRPr sz="1100" u="sng">
              <a:solidFill>
                <a:srgbClr val="FFFFFF"/>
              </a:solidFill>
              <a:highlight>
                <a:srgbClr val="D5A6BD"/>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100" b="1" i="1" u="sng">
                <a:solidFill>
                  <a:schemeClr val="lt2"/>
                </a:solidFill>
                <a:latin typeface="Architects Daughter"/>
                <a:ea typeface="Architects Daughter"/>
                <a:cs typeface="Architects Daughter"/>
                <a:sym typeface="Architects Daughter"/>
              </a:rPr>
              <a:t>Written by:  Nakul Singal</a:t>
            </a:r>
            <a:endParaRPr sz="1400">
              <a:solidFill>
                <a:srgbClr val="FFFFFF"/>
              </a:solidFill>
              <a:latin typeface="Architects Daughter"/>
              <a:ea typeface="Architects Daughter"/>
              <a:cs typeface="Architects Daughter"/>
              <a:sym typeface="Architects Daughter"/>
            </a:endParaRPr>
          </a:p>
          <a:p>
            <a:pPr marL="0" lvl="0" indent="0" algn="l" rtl="0">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Authors of Paper[1] mentioned that India has the largest Deaf population in the world. Perhaps “one of every five people who are deaf in the world, live in India” as the country with the large number of deaf people so it is highly important to use some mode of communication between deaf people and normal people hence sign language is required But still ISL is in developing stage.Hence because of these our research to develop a learning  system will totally based on indian sign language to gain the status of sign language as a minority language.</a:t>
            </a:r>
            <a:endParaRPr sz="1400">
              <a:solidFill>
                <a:srgbClr val="FFFFFF"/>
              </a:solidFill>
              <a:latin typeface="Architects Daughter"/>
              <a:ea typeface="Architects Daughter"/>
              <a:cs typeface="Architects Daughter"/>
              <a:sym typeface="Architects Daughter"/>
            </a:endParaRPr>
          </a:p>
          <a:p>
            <a:pPr marL="0" lvl="0" indent="0" algn="l" rtl="0">
              <a:lnSpc>
                <a:spcPct val="115000"/>
              </a:lnSpc>
              <a:spcBef>
                <a:spcPts val="0"/>
              </a:spcBef>
              <a:spcAft>
                <a:spcPts val="0"/>
              </a:spcAft>
              <a:buNone/>
            </a:pPr>
            <a:endParaRPr sz="1400">
              <a:solidFill>
                <a:srgbClr val="FFFFFF"/>
              </a:solidFill>
              <a:latin typeface="Architects Daughter"/>
              <a:ea typeface="Architects Daughter"/>
              <a:cs typeface="Architects Daughter"/>
              <a:sym typeface="Architects Daughter"/>
            </a:endParaRPr>
          </a:p>
          <a:p>
            <a:pPr marL="0" lvl="0" indent="0" algn="l" rtl="0">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 2: </a:t>
            </a:r>
            <a:r>
              <a:rPr lang="en" sz="1100" u="sng">
                <a:solidFill>
                  <a:srgbClr val="FFFFFF"/>
                </a:solidFill>
                <a:highlight>
                  <a:srgbClr val="D5A6BD"/>
                </a:highlight>
                <a:latin typeface="Architects Daughter"/>
                <a:ea typeface="Architects Daughter"/>
                <a:cs typeface="Architects Daughter"/>
                <a:sym typeface="Architects Daughter"/>
              </a:rPr>
              <a:t>https://www.govtech.com/magazines/gt/Speech-Recognition-vs-Speaker-Recognition-.html</a:t>
            </a:r>
            <a:endParaRPr sz="1100" u="sng">
              <a:solidFill>
                <a:srgbClr val="FFFFFF"/>
              </a:solidFill>
              <a:highlight>
                <a:srgbClr val="D5A6BD"/>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100" b="1" i="1" u="sng">
                <a:solidFill>
                  <a:schemeClr val="lt2"/>
                </a:solidFill>
                <a:latin typeface="Architects Daughter"/>
                <a:ea typeface="Architects Daughter"/>
                <a:cs typeface="Architects Daughter"/>
                <a:sym typeface="Architects Daughter"/>
              </a:rPr>
              <a:t>Written by: </a:t>
            </a:r>
            <a:r>
              <a:rPr lang="en" sz="1050" b="1" i="1" u="sng">
                <a:solidFill>
                  <a:srgbClr val="FFFFFF"/>
                </a:solidFill>
                <a:latin typeface="Architects Daughter"/>
                <a:ea typeface="Architects Daughter"/>
                <a:cs typeface="Architects Daughter"/>
                <a:sym typeface="Architects Daughter"/>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Peter M. Hermsen</a:t>
            </a:r>
            <a:r>
              <a:rPr lang="en" sz="600" b="1" i="1" u="sng">
                <a:solidFill>
                  <a:srgbClr val="FFFFFF"/>
                </a:solidFill>
                <a:latin typeface="Architects Daughter"/>
                <a:ea typeface="Architects Daughter"/>
                <a:cs typeface="Architects Daughter"/>
                <a:sym typeface="Architects Daughter"/>
              </a:rPr>
              <a:t> </a:t>
            </a:r>
            <a:endParaRPr sz="900" b="1" i="1" u="sng">
              <a:solidFill>
                <a:srgbClr val="FFFFFF"/>
              </a:solidFill>
              <a:latin typeface="Architects Daughter"/>
              <a:ea typeface="Architects Daughter"/>
              <a:cs typeface="Architects Daughter"/>
              <a:sym typeface="Architects Daughter"/>
            </a:endParaRPr>
          </a:p>
          <a:p>
            <a:pPr marL="0" lvl="0" indent="0" algn="l" rtl="0">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Paper[2] reports on an investigation how VCs and instructors are working on identifying the barriers and problems of distant learning for deaf students managing them effectively in King Saud University (KSU) as during COVID-19 pandemic schools are shut down so, there is sudden need for some system which is capable of providing effective distant learning. Hence our research will  directly help in solving the problems in this field.</a:t>
            </a:r>
            <a:endParaRPr sz="14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latin typeface="Architects Daughter"/>
              <a:ea typeface="Architects Daughter"/>
              <a:cs typeface="Architects Daughter"/>
              <a:sym typeface="Architects Daughter"/>
            </a:endParaRPr>
          </a:p>
        </p:txBody>
      </p:sp>
      <p:sp>
        <p:nvSpPr>
          <p:cNvPr id="357" name="Google Shape;357;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3"/>
          <p:cNvSpPr txBox="1">
            <a:spLocks noGrp="1"/>
          </p:cNvSpPr>
          <p:nvPr>
            <p:ph type="body" idx="1"/>
          </p:nvPr>
        </p:nvSpPr>
        <p:spPr>
          <a:xfrm>
            <a:off x="720000" y="668300"/>
            <a:ext cx="7704000" cy="4337100"/>
          </a:xfrm>
          <a:prstGeom prst="rect">
            <a:avLst/>
          </a:prstGeom>
          <a:solidFill>
            <a:srgbClr val="741B47">
              <a:alpha val="56860"/>
            </a:srgbClr>
          </a:solid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 3 </a:t>
            </a:r>
            <a:r>
              <a:rPr lang="en" sz="1000" u="sng">
                <a:solidFill>
                  <a:schemeClr val="hlink"/>
                </a:solidFill>
                <a:highlight>
                  <a:srgbClr val="D5A6BD"/>
                </a:highlight>
                <a:latin typeface="Architects Daughter"/>
                <a:ea typeface="Architects Daughter"/>
                <a:cs typeface="Architects Daughter"/>
                <a:sym typeface="Architects Daughter"/>
                <a:hlinkClick r:id="rId3"/>
              </a:rPr>
              <a:t>https://www.researchgate.net/publication/222429404_Speech_to_sign_language_translation_system_for_Spanish</a:t>
            </a:r>
            <a:endParaRPr sz="1000">
              <a:solidFill>
                <a:schemeClr val="lt2"/>
              </a:solidFill>
              <a:highlight>
                <a:srgbClr val="D5A6BD"/>
              </a:highlight>
              <a:latin typeface="Architects Daughter"/>
              <a:ea typeface="Architects Daughter"/>
              <a:cs typeface="Architects Daughter"/>
              <a:sym typeface="Architects Daughter"/>
            </a:endParaRPr>
          </a:p>
          <a:p>
            <a:pPr marL="0" lvl="0" indent="0" algn="l" rtl="0">
              <a:lnSpc>
                <a:spcPct val="115000"/>
              </a:lnSpc>
              <a:spcBef>
                <a:spcPts val="0"/>
              </a:spcBef>
              <a:spcAft>
                <a:spcPts val="0"/>
              </a:spcAft>
              <a:buNone/>
            </a:pPr>
            <a:r>
              <a:rPr lang="en" sz="1100" b="1" i="1" u="sng">
                <a:solidFill>
                  <a:schemeClr val="lt2"/>
                </a:solidFill>
                <a:latin typeface="Architects Daughter"/>
                <a:ea typeface="Architects Daughter"/>
                <a:cs typeface="Architects Daughter"/>
                <a:sym typeface="Architects Daughter"/>
              </a:rPr>
              <a:t>Written by: </a:t>
            </a:r>
            <a:r>
              <a:rPr lang="en" sz="1050" b="1" i="1" u="sng">
                <a:solidFill>
                  <a:schemeClr val="hlink"/>
                </a:solidFill>
                <a:latin typeface="Architects Daughter"/>
                <a:ea typeface="Architects Daughter"/>
                <a:cs typeface="Architects Daughter"/>
                <a:sym typeface="Architects Daughter"/>
                <a:hlinkClick r:id="rId4"/>
              </a:rPr>
              <a:t>Ruben Hernandez</a:t>
            </a:r>
            <a:r>
              <a:rPr lang="en" sz="1100" b="1" i="1" u="sng">
                <a:solidFill>
                  <a:schemeClr val="lt2"/>
                </a:solidFill>
                <a:latin typeface="Architects Daughter"/>
                <a:ea typeface="Architects Daughter"/>
                <a:cs typeface="Architects Daughter"/>
                <a:sym typeface="Architects Daughter"/>
              </a:rPr>
              <a:t>, </a:t>
            </a:r>
            <a:r>
              <a:rPr lang="en" sz="1050" b="1" i="1" u="sng">
                <a:solidFill>
                  <a:schemeClr val="hlink"/>
                </a:solidFill>
                <a:latin typeface="Architects Daughter"/>
                <a:ea typeface="Architects Daughter"/>
                <a:cs typeface="Architects Daughter"/>
                <a:sym typeface="Architects Daughter"/>
                <a:hlinkClick r:id="rId5"/>
              </a:rPr>
              <a:t>Roberto Barra-Chicote</a:t>
            </a:r>
            <a:r>
              <a:rPr lang="en" sz="1100" b="1" i="1" u="sng">
                <a:solidFill>
                  <a:schemeClr val="lt2"/>
                </a:solidFill>
                <a:latin typeface="Architects Daughter"/>
                <a:ea typeface="Architects Daughter"/>
                <a:cs typeface="Architects Daughter"/>
                <a:sym typeface="Architects Daughter"/>
              </a:rPr>
              <a:t>, </a:t>
            </a:r>
            <a:r>
              <a:rPr lang="en" sz="1050" b="1" i="1" u="sng">
                <a:solidFill>
                  <a:schemeClr val="hlink"/>
                </a:solidFill>
                <a:latin typeface="Architects Daughter"/>
                <a:ea typeface="Architects Daughter"/>
                <a:cs typeface="Architects Daughter"/>
                <a:sym typeface="Architects Daughter"/>
                <a:hlinkClick r:id="rId6"/>
              </a:rPr>
              <a:t>Ricardo Cordoba</a:t>
            </a:r>
            <a:r>
              <a:rPr lang="en" sz="1100" b="1" i="1" u="sng">
                <a:solidFill>
                  <a:schemeClr val="lt2"/>
                </a:solidFill>
                <a:latin typeface="Architects Daughter"/>
                <a:ea typeface="Architects Daughter"/>
                <a:cs typeface="Architects Daughter"/>
                <a:sym typeface="Architects Daughter"/>
              </a:rPr>
              <a:t>, </a:t>
            </a:r>
            <a:r>
              <a:rPr lang="en" sz="1050" b="1" i="1" u="sng">
                <a:solidFill>
                  <a:schemeClr val="hlink"/>
                </a:solidFill>
                <a:latin typeface="Architects Daughter"/>
                <a:ea typeface="Architects Daughter"/>
                <a:cs typeface="Architects Daughter"/>
                <a:sym typeface="Architects Daughter"/>
                <a:hlinkClick r:id="rId7"/>
              </a:rPr>
              <a:t>Luis Fernando D'Haro</a:t>
            </a:r>
            <a:endParaRPr sz="1100" b="1" i="1" u="sng">
              <a:solidFill>
                <a:schemeClr val="lt2"/>
              </a:solidFill>
              <a:latin typeface="Architects Daughter"/>
              <a:ea typeface="Architects Daughter"/>
              <a:cs typeface="Architects Daughter"/>
              <a:sym typeface="Architects Daughter"/>
            </a:endParaRPr>
          </a:p>
          <a:p>
            <a:pPr marL="0" lvl="0" indent="0" algn="l" rtl="0">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An architecture was proposed in [3],It was a speech-to-gesture translator and it was divided into four modules namely, speech recogniser,semantic analysis, gesture sequence generation and gesture sequence animation.The main work was done on gestures generation and animation.The phoenix parser was used for the semantic analysis.The drawbacks include how the designer chose a finite set to perform the gesture animation and were not able to generate all the possible positions of a gesture.</a:t>
            </a:r>
            <a:endParaRPr sz="1400">
              <a:solidFill>
                <a:srgbClr val="FFFFFF"/>
              </a:solidFill>
              <a:latin typeface="Architects Daughter"/>
              <a:ea typeface="Architects Daughter"/>
              <a:cs typeface="Architects Daughter"/>
              <a:sym typeface="Architects Daughter"/>
            </a:endParaRPr>
          </a:p>
          <a:p>
            <a:pPr marL="0" lvl="0" indent="0" algn="l" rtl="0">
              <a:lnSpc>
                <a:spcPct val="115000"/>
              </a:lnSpc>
              <a:spcBef>
                <a:spcPts val="0"/>
              </a:spcBef>
              <a:spcAft>
                <a:spcPts val="0"/>
              </a:spcAft>
              <a:buNone/>
            </a:pPr>
            <a:endParaRPr sz="14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a:latin typeface="Architects Daughter"/>
                <a:ea typeface="Architects Daughter"/>
                <a:cs typeface="Architects Daughter"/>
                <a:sym typeface="Architects Daughter"/>
              </a:rPr>
              <a:t>Paper 4: </a:t>
            </a:r>
            <a:r>
              <a:rPr lang="en" sz="900">
                <a:highlight>
                  <a:srgbClr val="D5A6BD"/>
                </a:highlight>
                <a:latin typeface="Architects Daughter"/>
                <a:ea typeface="Architects Daughter"/>
                <a:cs typeface="Architects Daughter"/>
                <a:sym typeface="Architects Daughter"/>
              </a:rPr>
              <a:t>https://www.researchgate.net/publication/221365167_V2S_Voice_to_Sign_Language_Translation_System_for_Malaysian_Deaf_People</a:t>
            </a:r>
            <a:endParaRPr sz="900">
              <a:highlight>
                <a:srgbClr val="D5A6BD"/>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100" b="1" i="1" u="sng">
                <a:latin typeface="Architects Daughter"/>
                <a:ea typeface="Architects Daughter"/>
                <a:cs typeface="Architects Daughter"/>
                <a:sym typeface="Architects Daughter"/>
              </a:rPr>
              <a:t>Written by: </a:t>
            </a:r>
            <a:r>
              <a:rPr lang="en" sz="1050" b="1" i="1" u="sng">
                <a:solidFill>
                  <a:schemeClr val="hlink"/>
                </a:solidFill>
                <a:latin typeface="Architects Daughter"/>
                <a:ea typeface="Architects Daughter"/>
                <a:cs typeface="Architects Daughter"/>
                <a:sym typeface="Architects Daughter"/>
                <a:hlinkClick r:id="rId8"/>
              </a:rPr>
              <a:t>Oi-Mean Foong</a:t>
            </a:r>
            <a:r>
              <a:rPr lang="en" sz="1100" b="1" i="1" u="sng">
                <a:latin typeface="Architects Daughter"/>
                <a:ea typeface="Architects Daughter"/>
                <a:cs typeface="Architects Daughter"/>
                <a:sym typeface="Architects Daughter"/>
              </a:rPr>
              <a:t>, </a:t>
            </a:r>
            <a:r>
              <a:rPr lang="en" sz="1050" b="1" i="1" u="sng">
                <a:solidFill>
                  <a:schemeClr val="hlink"/>
                </a:solidFill>
                <a:latin typeface="Architects Daughter"/>
                <a:ea typeface="Architects Daughter"/>
                <a:cs typeface="Architects Daughter"/>
                <a:sym typeface="Architects Daughter"/>
                <a:hlinkClick r:id="rId9"/>
              </a:rPr>
              <a:t>Tang Jung Low</a:t>
            </a:r>
            <a:r>
              <a:rPr lang="en" sz="1100" b="1" i="1" u="sng">
                <a:latin typeface="Architects Daughter"/>
                <a:ea typeface="Architects Daughter"/>
                <a:cs typeface="Architects Daughter"/>
                <a:sym typeface="Architects Daughter"/>
              </a:rPr>
              <a:t>, </a:t>
            </a:r>
            <a:r>
              <a:rPr lang="en" sz="900" b="1" i="1" u="sng">
                <a:solidFill>
                  <a:schemeClr val="hlink"/>
                </a:solidFill>
                <a:latin typeface="Architects Daughter"/>
                <a:ea typeface="Architects Daughter"/>
                <a:cs typeface="Architects Daughter"/>
                <a:sym typeface="Architects Daughter"/>
                <a:hlinkClick r:id="rId10"/>
              </a:rPr>
              <a:t>Wai Wan La</a:t>
            </a:r>
            <a:endParaRPr sz="1100" b="1" i="1" u="sng">
              <a:latin typeface="Architects Daughter"/>
              <a:ea typeface="Architects Daughter"/>
              <a:cs typeface="Architects Daughter"/>
              <a:sym typeface="Architects Daughter"/>
            </a:endParaRPr>
          </a:p>
          <a:p>
            <a:pPr marL="0" lvl="0" indent="0" algn="l" rtl="0">
              <a:lnSpc>
                <a:spcPct val="115000"/>
              </a:lnSpc>
              <a:spcBef>
                <a:spcPts val="0"/>
              </a:spcBef>
              <a:spcAft>
                <a:spcPts val="0"/>
              </a:spcAft>
              <a:buNone/>
            </a:pPr>
            <a:r>
              <a:rPr lang="en" sz="1400">
                <a:solidFill>
                  <a:srgbClr val="FFFFFF"/>
                </a:solidFill>
                <a:latin typeface="Architects Daughter"/>
                <a:ea typeface="Architects Daughter"/>
                <a:cs typeface="Architects Daughter"/>
                <a:sym typeface="Architects Daughter"/>
              </a:rPr>
              <a:t>Paper[4], says , The development of this V2S system as an alternative solution to reduce the cost of employing special skilled employees for media agencies. In their work they used three stages in proposed work : A.Sound Recording – for capturing and recording the sound using a microphone. B. Digital Signal Processing – The “trained” sound from the sound recording is then fed into the Digital Signal Processing(DSP) part.C. Vector Quantization </a:t>
            </a:r>
            <a:endParaRPr>
              <a:solidFill>
                <a:srgbClr val="FFFFFF"/>
              </a:solidFill>
              <a:latin typeface="Architects Daughter"/>
              <a:ea typeface="Architects Daughter"/>
              <a:cs typeface="Architects Daughter"/>
              <a:sym typeface="Architects Daughter"/>
            </a:endParaRPr>
          </a:p>
        </p:txBody>
      </p:sp>
      <p:sp>
        <p:nvSpPr>
          <p:cNvPr id="363" name="Google Shape;363;p43"/>
          <p:cNvSpPr txBox="1">
            <a:spLocks noGrp="1"/>
          </p:cNvSpPr>
          <p:nvPr>
            <p:ph type="title"/>
          </p:nvPr>
        </p:nvSpPr>
        <p:spPr>
          <a:xfrm>
            <a:off x="720000" y="95600"/>
            <a:ext cx="2101800" cy="572700"/>
          </a:xfrm>
          <a:prstGeom prst="rect">
            <a:avLst/>
          </a:prstGeom>
          <a:solidFill>
            <a:schemeClr val="accent6"/>
          </a:solidFill>
        </p:spPr>
        <p:txBody>
          <a:bodyPr spcFirstLastPara="1" wrap="square" lIns="91425" tIns="91425" rIns="91425" bIns="91425" anchor="t" anchorCtr="0">
            <a:noAutofit/>
          </a:bodyPr>
          <a:lstStyle/>
          <a:p>
            <a:pPr marL="0" lvl="0" indent="0" algn="l" rtl="0">
              <a:spcBef>
                <a:spcPts val="0"/>
              </a:spcBef>
              <a:spcAft>
                <a:spcPts val="0"/>
              </a:spcAft>
              <a:buNone/>
            </a:pPr>
            <a:r>
              <a:rPr lang="en"/>
              <a:t>Contd...</a:t>
            </a:r>
            <a:endParaRPr/>
          </a:p>
        </p:txBody>
      </p:sp>
      <p:sp>
        <p:nvSpPr>
          <p:cNvPr id="364" name="Google Shape;36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4"/>
          <p:cNvSpPr txBox="1">
            <a:spLocks noGrp="1"/>
          </p:cNvSpPr>
          <p:nvPr>
            <p:ph type="title"/>
          </p:nvPr>
        </p:nvSpPr>
        <p:spPr>
          <a:xfrm>
            <a:off x="720000" y="43800"/>
            <a:ext cx="2593800" cy="572700"/>
          </a:xfrm>
          <a:prstGeom prst="rect">
            <a:avLst/>
          </a:prstGeom>
          <a:solidFill>
            <a:schemeClr val="accent6"/>
          </a:solidFill>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lt2"/>
                </a:solidFill>
                <a:latin typeface="Architects Daughter"/>
                <a:ea typeface="Architects Daughter"/>
                <a:cs typeface="Architects Daughter"/>
                <a:sym typeface="Architects Daughter"/>
              </a:rPr>
              <a:t>Module description</a:t>
            </a:r>
            <a:endParaRPr sz="1900">
              <a:solidFill>
                <a:schemeClr val="lt2"/>
              </a:solidFill>
              <a:latin typeface="Architects Daughter"/>
              <a:ea typeface="Architects Daughter"/>
              <a:cs typeface="Architects Daughter"/>
              <a:sym typeface="Architects Daughter"/>
            </a:endParaRPr>
          </a:p>
          <a:p>
            <a:pPr marL="0" lvl="0" indent="0" algn="ctr" rtl="0">
              <a:spcBef>
                <a:spcPts val="0"/>
              </a:spcBef>
              <a:spcAft>
                <a:spcPts val="0"/>
              </a:spcAft>
              <a:buNone/>
            </a:pPr>
            <a:endParaRPr sz="1300">
              <a:latin typeface="Architects Daughter"/>
              <a:ea typeface="Architects Daughter"/>
              <a:cs typeface="Architects Daughter"/>
              <a:sym typeface="Architects Daughter"/>
            </a:endParaRPr>
          </a:p>
        </p:txBody>
      </p:sp>
      <p:sp>
        <p:nvSpPr>
          <p:cNvPr id="370" name="Google Shape;370;p44"/>
          <p:cNvSpPr txBox="1">
            <a:spLocks noGrp="1"/>
          </p:cNvSpPr>
          <p:nvPr>
            <p:ph type="body" idx="1"/>
          </p:nvPr>
        </p:nvSpPr>
        <p:spPr>
          <a:xfrm>
            <a:off x="720000" y="673150"/>
            <a:ext cx="3500100" cy="2934300"/>
          </a:xfrm>
          <a:prstGeom prst="rect">
            <a:avLst/>
          </a:prstGeom>
          <a:solidFill>
            <a:srgbClr val="741B47">
              <a:alpha val="5686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rgbClr val="FFFFFF"/>
                </a:solidFill>
                <a:latin typeface="Architects Daughter"/>
                <a:ea typeface="Architects Daughter"/>
                <a:cs typeface="Architects Daughter"/>
                <a:sym typeface="Architects Daughter"/>
              </a:rPr>
              <a:t>Module 1:</a:t>
            </a:r>
            <a:r>
              <a:rPr lang="en">
                <a:solidFill>
                  <a:srgbClr val="FFFFFF"/>
                </a:solidFill>
                <a:latin typeface="Architects Daughter"/>
                <a:ea typeface="Architects Daughter"/>
                <a:cs typeface="Architects Daughter"/>
                <a:sym typeface="Architects Daughter"/>
              </a:rPr>
              <a:t> </a:t>
            </a:r>
            <a:r>
              <a:rPr lang="en" b="1">
                <a:solidFill>
                  <a:srgbClr val="FFFFFF"/>
                </a:solidFill>
                <a:latin typeface="Architects Daughter"/>
                <a:ea typeface="Architects Daughter"/>
                <a:cs typeface="Architects Daughter"/>
                <a:sym typeface="Architects Daughter"/>
              </a:rPr>
              <a:t>Android features</a:t>
            </a:r>
            <a:endParaRPr b="1">
              <a:solidFill>
                <a:srgbClr val="000000"/>
              </a:solidFill>
              <a:latin typeface="Architects Daughter"/>
              <a:ea typeface="Architects Daughter"/>
              <a:cs typeface="Architects Daughter"/>
              <a:sym typeface="Architects Daughter"/>
            </a:endParaRPr>
          </a:p>
          <a:p>
            <a:pPr marL="0" lvl="0" indent="0" algn="l" rtl="0">
              <a:lnSpc>
                <a:spcPct val="100000"/>
              </a:lnSpc>
              <a:spcBef>
                <a:spcPts val="0"/>
              </a:spcBef>
              <a:spcAft>
                <a:spcPts val="0"/>
              </a:spcAft>
              <a:buNone/>
            </a:pPr>
            <a:endParaRPr b="1">
              <a:solidFill>
                <a:srgbClr val="000000"/>
              </a:solidFill>
              <a:latin typeface="Architects Daughter"/>
              <a:ea typeface="Architects Daughter"/>
              <a:cs typeface="Architects Daughter"/>
              <a:sym typeface="Architects Daughter"/>
            </a:endParaRPr>
          </a:p>
          <a:p>
            <a:pPr marL="0" lvl="0" indent="0" algn="l" rtl="0">
              <a:lnSpc>
                <a:spcPct val="100000"/>
              </a:lnSpc>
              <a:spcBef>
                <a:spcPts val="0"/>
              </a:spcBef>
              <a:spcAft>
                <a:spcPts val="0"/>
              </a:spcAft>
              <a:buNone/>
            </a:pPr>
            <a:r>
              <a:rPr lang="en">
                <a:solidFill>
                  <a:srgbClr val="FFFFFF"/>
                </a:solidFill>
                <a:latin typeface="Architects Daughter"/>
                <a:ea typeface="Architects Daughter"/>
                <a:cs typeface="Architects Daughter"/>
                <a:sym typeface="Architects Daughter"/>
              </a:rPr>
              <a:t>This module consist of :- </a:t>
            </a:r>
            <a:endParaRPr>
              <a:solidFill>
                <a:srgbClr val="FFFFFF"/>
              </a:solidFill>
              <a:latin typeface="Architects Daughter"/>
              <a:ea typeface="Architects Daughter"/>
              <a:cs typeface="Architects Daughter"/>
              <a:sym typeface="Architects Daughter"/>
            </a:endParaRPr>
          </a:p>
          <a:p>
            <a:pPr marL="0" lvl="0" indent="0" algn="l" rtl="0">
              <a:lnSpc>
                <a:spcPct val="100000"/>
              </a:lnSpc>
              <a:spcBef>
                <a:spcPts val="0"/>
              </a:spcBef>
              <a:spcAft>
                <a:spcPts val="0"/>
              </a:spcAft>
              <a:buNone/>
            </a:pPr>
            <a:endParaRPr>
              <a:solidFill>
                <a:srgbClr val="FFFFFF"/>
              </a:solidFill>
              <a:latin typeface="Architects Daughter"/>
              <a:ea typeface="Architects Daughter"/>
              <a:cs typeface="Architects Daughter"/>
              <a:sym typeface="Architects Daughter"/>
            </a:endParaRPr>
          </a:p>
          <a:p>
            <a:pPr marL="0" lvl="0" indent="0" algn="l" rtl="0">
              <a:lnSpc>
                <a:spcPct val="100000"/>
              </a:lnSpc>
              <a:spcBef>
                <a:spcPts val="0"/>
              </a:spcBef>
              <a:spcAft>
                <a:spcPts val="0"/>
              </a:spcAft>
              <a:buNone/>
            </a:pPr>
            <a:r>
              <a:rPr lang="en">
                <a:solidFill>
                  <a:srgbClr val="FFFFFF"/>
                </a:solidFill>
                <a:latin typeface="Architects Daughter"/>
                <a:ea typeface="Architects Daughter"/>
                <a:cs typeface="Architects Daughter"/>
                <a:sym typeface="Architects Daughter"/>
              </a:rPr>
              <a:t>Interactive Environment </a:t>
            </a:r>
            <a:endParaRPr>
              <a:solidFill>
                <a:srgbClr val="FFFFFF"/>
              </a:solidFill>
              <a:latin typeface="Architects Daughter"/>
              <a:ea typeface="Architects Daughter"/>
              <a:cs typeface="Architects Daughter"/>
              <a:sym typeface="Architects Daughter"/>
            </a:endParaRPr>
          </a:p>
          <a:p>
            <a:pPr marL="0" lvl="0" indent="0" algn="l" rtl="0">
              <a:lnSpc>
                <a:spcPct val="115000"/>
              </a:lnSpc>
              <a:spcBef>
                <a:spcPts val="0"/>
              </a:spcBef>
              <a:spcAft>
                <a:spcPts val="0"/>
              </a:spcAft>
              <a:buNone/>
            </a:pPr>
            <a:r>
              <a:rPr lang="en">
                <a:solidFill>
                  <a:srgbClr val="FFFFFF"/>
                </a:solidFill>
                <a:latin typeface="Comic Sans MS"/>
                <a:ea typeface="Comic Sans MS"/>
                <a:cs typeface="Comic Sans MS"/>
                <a:sym typeface="Comic Sans MS"/>
              </a:rPr>
              <a:t>Authentication.         </a:t>
            </a:r>
            <a:endParaRPr>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a:solidFill>
                  <a:srgbClr val="FFFFFF"/>
                </a:solidFill>
                <a:latin typeface="Comic Sans MS"/>
                <a:ea typeface="Comic Sans MS"/>
                <a:cs typeface="Comic Sans MS"/>
                <a:sym typeface="Comic Sans MS"/>
              </a:rPr>
              <a:t>Welcome Activity</a:t>
            </a:r>
            <a:endParaRPr>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a:solidFill>
                  <a:srgbClr val="FFFFFF"/>
                </a:solidFill>
                <a:latin typeface="Comic Sans MS"/>
                <a:ea typeface="Comic Sans MS"/>
                <a:cs typeface="Comic Sans MS"/>
                <a:sym typeface="Comic Sans MS"/>
              </a:rPr>
              <a:t>User guide on how to split the screen</a:t>
            </a:r>
            <a:endParaRPr>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a:solidFill>
                  <a:srgbClr val="FFFFFF"/>
                </a:solidFill>
                <a:latin typeface="Comic Sans MS"/>
                <a:ea typeface="Comic Sans MS"/>
                <a:cs typeface="Comic Sans MS"/>
                <a:sym typeface="Comic Sans MS"/>
              </a:rPr>
              <a:t>Home</a:t>
            </a:r>
            <a:endParaRPr>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a:solidFill>
                  <a:srgbClr val="FFFFFF"/>
                </a:solidFill>
                <a:latin typeface="Comic Sans MS"/>
                <a:ea typeface="Comic Sans MS"/>
                <a:cs typeface="Comic Sans MS"/>
                <a:sym typeface="Comic Sans MS"/>
              </a:rPr>
              <a:t>Books</a:t>
            </a:r>
            <a:endParaRPr>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a:solidFill>
                  <a:srgbClr val="FFFFFF"/>
                </a:solidFill>
                <a:latin typeface="Comic Sans MS"/>
                <a:ea typeface="Comic Sans MS"/>
                <a:cs typeface="Comic Sans MS"/>
                <a:sym typeface="Comic Sans MS"/>
              </a:rPr>
              <a:t>Notes</a:t>
            </a:r>
            <a:endParaRPr>
              <a:solidFill>
                <a:srgbClr val="FFFFFF"/>
              </a:solidFill>
              <a:latin typeface="Comic Sans MS"/>
              <a:ea typeface="Comic Sans MS"/>
              <a:cs typeface="Comic Sans MS"/>
              <a:sym typeface="Comic Sans MS"/>
            </a:endParaRPr>
          </a:p>
          <a:p>
            <a:pPr marL="0" lvl="0" indent="0" algn="l" rtl="0">
              <a:lnSpc>
                <a:spcPct val="100000"/>
              </a:lnSpc>
              <a:spcBef>
                <a:spcPts val="1200"/>
              </a:spcBef>
              <a:spcAft>
                <a:spcPts val="0"/>
              </a:spcAft>
              <a:buNone/>
            </a:pPr>
            <a:endParaRPr>
              <a:solidFill>
                <a:srgbClr val="FFFFFF"/>
              </a:solidFill>
              <a:latin typeface="Architects Daughter"/>
              <a:ea typeface="Architects Daughter"/>
              <a:cs typeface="Architects Daughter"/>
              <a:sym typeface="Architects Daughter"/>
            </a:endParaRPr>
          </a:p>
          <a:p>
            <a:pPr marL="0" lvl="0" indent="0" algn="l" rtl="0">
              <a:lnSpc>
                <a:spcPct val="115000"/>
              </a:lnSpc>
              <a:spcBef>
                <a:spcPts val="1200"/>
              </a:spcBef>
              <a:spcAft>
                <a:spcPts val="1200"/>
              </a:spcAft>
              <a:buNone/>
            </a:pPr>
            <a:r>
              <a:rPr lang="en">
                <a:solidFill>
                  <a:srgbClr val="FFFFFF"/>
                </a:solidFill>
                <a:latin typeface="Architects Daughter"/>
                <a:ea typeface="Architects Daughter"/>
                <a:cs typeface="Architects Daughter"/>
                <a:sym typeface="Architects Daughter"/>
              </a:rPr>
              <a:t> </a:t>
            </a:r>
            <a:endParaRPr>
              <a:solidFill>
                <a:srgbClr val="FFFFFF"/>
              </a:solidFill>
              <a:latin typeface="Architects Daughter"/>
              <a:ea typeface="Architects Daughter"/>
              <a:cs typeface="Architects Daughter"/>
              <a:sym typeface="Architects Daughter"/>
            </a:endParaRPr>
          </a:p>
        </p:txBody>
      </p:sp>
      <p:sp>
        <p:nvSpPr>
          <p:cNvPr id="371" name="Google Shape;371;p44"/>
          <p:cNvSpPr txBox="1">
            <a:spLocks noGrp="1"/>
          </p:cNvSpPr>
          <p:nvPr>
            <p:ph type="body" idx="1"/>
          </p:nvPr>
        </p:nvSpPr>
        <p:spPr>
          <a:xfrm>
            <a:off x="4953650" y="673200"/>
            <a:ext cx="3500100" cy="2131500"/>
          </a:xfrm>
          <a:prstGeom prst="rect">
            <a:avLst/>
          </a:prstGeom>
          <a:solidFill>
            <a:srgbClr val="741B47">
              <a:alpha val="5686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rgbClr val="FFFFFF"/>
                </a:solidFill>
                <a:latin typeface="Architects Daughter"/>
                <a:ea typeface="Architects Daughter"/>
                <a:cs typeface="Architects Daughter"/>
                <a:sym typeface="Architects Daughter"/>
              </a:rPr>
              <a:t>Module 2:  Recognition</a:t>
            </a:r>
            <a:endParaRPr u="sng">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u="sng">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Using Google API , the audio from the video in converted into text</a:t>
            </a:r>
            <a:endParaRPr>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latin typeface="Architects Daughter"/>
              <a:ea typeface="Architects Daughter"/>
              <a:cs typeface="Architects Daughter"/>
              <a:sym typeface="Architects Daughter"/>
            </a:endParaRPr>
          </a:p>
        </p:txBody>
      </p:sp>
      <p:sp>
        <p:nvSpPr>
          <p:cNvPr id="372" name="Google Shape;372;p44"/>
          <p:cNvSpPr txBox="1">
            <a:spLocks noGrp="1"/>
          </p:cNvSpPr>
          <p:nvPr>
            <p:ph type="body" idx="1"/>
          </p:nvPr>
        </p:nvSpPr>
        <p:spPr>
          <a:xfrm>
            <a:off x="4953650" y="2911125"/>
            <a:ext cx="3500100" cy="1993500"/>
          </a:xfrm>
          <a:prstGeom prst="rect">
            <a:avLst/>
          </a:prstGeom>
          <a:solidFill>
            <a:srgbClr val="741B47">
              <a:alpha val="5686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rgbClr val="FFFFFF"/>
                </a:solidFill>
                <a:latin typeface="Architects Daughter"/>
                <a:ea typeface="Architects Daughter"/>
                <a:cs typeface="Architects Daughter"/>
                <a:sym typeface="Architects Daughter"/>
              </a:rPr>
              <a:t>Module 4:  Representation</a:t>
            </a:r>
            <a:endParaRPr u="sng">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u="sng">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In this module the converted Indian Sign Language is converted into animated hand signs.</a:t>
            </a:r>
            <a:endParaRPr>
              <a:solidFill>
                <a:srgbClr val="FFFFFF"/>
              </a:solidFill>
              <a:latin typeface="Architects Daughter"/>
              <a:ea typeface="Architects Daughter"/>
              <a:cs typeface="Architects Daughter"/>
              <a:sym typeface="Architects Daughter"/>
            </a:endParaRPr>
          </a:p>
        </p:txBody>
      </p:sp>
      <p:sp>
        <p:nvSpPr>
          <p:cNvPr id="373" name="Google Shape;373;p44"/>
          <p:cNvSpPr txBox="1">
            <a:spLocks noGrp="1"/>
          </p:cNvSpPr>
          <p:nvPr>
            <p:ph type="body" idx="1"/>
          </p:nvPr>
        </p:nvSpPr>
        <p:spPr>
          <a:xfrm>
            <a:off x="720000" y="3874875"/>
            <a:ext cx="3500100" cy="1130400"/>
          </a:xfrm>
          <a:prstGeom prst="rect">
            <a:avLst/>
          </a:prstGeom>
          <a:solidFill>
            <a:srgbClr val="741B47">
              <a:alpha val="5686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rgbClr val="FFFFFF"/>
                </a:solidFill>
                <a:latin typeface="Architects Daughter"/>
                <a:ea typeface="Architects Daughter"/>
                <a:cs typeface="Architects Daughter"/>
                <a:sym typeface="Architects Daughter"/>
              </a:rPr>
              <a:t>Module 3 : Translator</a:t>
            </a:r>
            <a:endParaRPr u="sng">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u="sng">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In this module the text is converted to Indian Sign Language. </a:t>
            </a:r>
            <a:endParaRPr>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latin typeface="Architects Daughter"/>
              <a:ea typeface="Architects Daughter"/>
              <a:cs typeface="Architects Daughter"/>
              <a:sym typeface="Architects Daughter"/>
            </a:endParaRPr>
          </a:p>
        </p:txBody>
      </p:sp>
      <p:sp>
        <p:nvSpPr>
          <p:cNvPr id="374" name="Google Shape;37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5"/>
          <p:cNvSpPr txBox="1">
            <a:spLocks noGrp="1"/>
          </p:cNvSpPr>
          <p:nvPr>
            <p:ph type="title"/>
          </p:nvPr>
        </p:nvSpPr>
        <p:spPr>
          <a:xfrm flipH="1">
            <a:off x="-719375" y="431625"/>
            <a:ext cx="347700" cy="1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45"/>
          <p:cNvSpPr txBox="1">
            <a:spLocks noGrp="1"/>
          </p:cNvSpPr>
          <p:nvPr>
            <p:ph type="body" idx="1"/>
          </p:nvPr>
        </p:nvSpPr>
        <p:spPr>
          <a:xfrm>
            <a:off x="731700" y="2123150"/>
            <a:ext cx="7680600" cy="2889600"/>
          </a:xfrm>
          <a:prstGeom prst="rect">
            <a:avLst/>
          </a:prstGeom>
          <a:solidFill>
            <a:srgbClr val="00FFFF"/>
          </a:solidFill>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 MODULE 1 :</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STEP  1 : Installing speech-Indian sign language Application </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STEP 2 : First Screen appears for 3 secs.(Logo page)</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STEP 3 : Third screen appears , basically this screen is to login with email id and user have to enter his/her name, email id, password -&gt; Authentication.</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STEP 4 : Click on the submit button .</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STEP 5 : Welcome tab (Activity)-with a nice motivational quote</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STEP 6:-Direction Activity(Tabbed)-directions to use split-screen mode</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STEP 7 :Translation tab :- the translation from audio to text to ISL is displayed </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STEP 8 :- Navigation bar activity:- Home page - online meetings(in future)</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STEP 9:-Books page- pdfs and links for books related to ISL..</a:t>
            </a:r>
            <a:endParaRPr sz="1400" b="1">
              <a:solidFill>
                <a:srgbClr val="FFFFFF"/>
              </a:solidFill>
              <a:highlight>
                <a:schemeClr val="accent5"/>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400" b="1">
                <a:solidFill>
                  <a:srgbClr val="FFFFFF"/>
                </a:solidFill>
                <a:highlight>
                  <a:schemeClr val="accent5"/>
                </a:highlight>
                <a:latin typeface="Architects Daughter"/>
                <a:ea typeface="Architects Daughter"/>
                <a:cs typeface="Architects Daughter"/>
                <a:sym typeface="Architects Daughter"/>
              </a:rPr>
              <a:t>          Notes page:- to make study notes.:</a:t>
            </a:r>
            <a:endParaRPr>
              <a:highlight>
                <a:schemeClr val="accent5"/>
              </a:highlight>
            </a:endParaRPr>
          </a:p>
        </p:txBody>
      </p:sp>
      <p:sp>
        <p:nvSpPr>
          <p:cNvPr id="381" name="Google Shape;381;p45"/>
          <p:cNvSpPr/>
          <p:nvPr/>
        </p:nvSpPr>
        <p:spPr>
          <a:xfrm>
            <a:off x="2769575" y="299750"/>
            <a:ext cx="3776700" cy="561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lt1"/>
                </a:solidFill>
                <a:latin typeface="Architects Daughter"/>
                <a:ea typeface="Architects Daughter"/>
                <a:cs typeface="Architects Daughter"/>
                <a:sym typeface="Architects Daughter"/>
              </a:rPr>
              <a:t>Module workflow explanation</a:t>
            </a:r>
            <a:endParaRPr sz="1700" b="1">
              <a:solidFill>
                <a:schemeClr val="lt1"/>
              </a:solidFill>
              <a:latin typeface="Architects Daughter"/>
              <a:ea typeface="Architects Daughter"/>
              <a:cs typeface="Architects Daughter"/>
              <a:sym typeface="Architects Daughter"/>
            </a:endParaRPr>
          </a:p>
        </p:txBody>
      </p:sp>
      <p:cxnSp>
        <p:nvCxnSpPr>
          <p:cNvPr id="382" name="Google Shape;382;p45"/>
          <p:cNvCxnSpPr/>
          <p:nvPr/>
        </p:nvCxnSpPr>
        <p:spPr>
          <a:xfrm flipH="1">
            <a:off x="4256250" y="884450"/>
            <a:ext cx="359700" cy="578400"/>
          </a:xfrm>
          <a:prstGeom prst="straightConnector1">
            <a:avLst/>
          </a:prstGeom>
          <a:noFill/>
          <a:ln w="9525" cap="flat" cmpd="sng">
            <a:solidFill>
              <a:schemeClr val="dk2"/>
            </a:solidFill>
            <a:prstDash val="solid"/>
            <a:round/>
            <a:headEnd type="none" w="med" len="med"/>
            <a:tailEnd type="triangle" w="med" len="med"/>
          </a:ln>
        </p:spPr>
      </p:cxnSp>
      <p:cxnSp>
        <p:nvCxnSpPr>
          <p:cNvPr id="383" name="Google Shape;383;p45"/>
          <p:cNvCxnSpPr/>
          <p:nvPr/>
        </p:nvCxnSpPr>
        <p:spPr>
          <a:xfrm>
            <a:off x="4615950" y="884450"/>
            <a:ext cx="443700" cy="494400"/>
          </a:xfrm>
          <a:prstGeom prst="straightConnector1">
            <a:avLst/>
          </a:prstGeom>
          <a:noFill/>
          <a:ln w="9525" cap="flat" cmpd="sng">
            <a:solidFill>
              <a:schemeClr val="dk2"/>
            </a:solidFill>
            <a:prstDash val="solid"/>
            <a:round/>
            <a:headEnd type="none" w="med" len="med"/>
            <a:tailEnd type="triangle" w="med" len="med"/>
          </a:ln>
        </p:spPr>
      </p:cxnSp>
      <p:sp>
        <p:nvSpPr>
          <p:cNvPr id="384" name="Google Shape;384;p45"/>
          <p:cNvSpPr/>
          <p:nvPr/>
        </p:nvSpPr>
        <p:spPr>
          <a:xfrm>
            <a:off x="3297125" y="1462850"/>
            <a:ext cx="1127100" cy="660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Module 1</a:t>
            </a:r>
            <a:endParaRPr/>
          </a:p>
        </p:txBody>
      </p:sp>
      <p:sp>
        <p:nvSpPr>
          <p:cNvPr id="385" name="Google Shape;385;p45"/>
          <p:cNvSpPr/>
          <p:nvPr/>
        </p:nvSpPr>
        <p:spPr>
          <a:xfrm>
            <a:off x="4888275" y="1462850"/>
            <a:ext cx="1127100" cy="660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Module 2 </a:t>
            </a:r>
            <a:endParaRPr/>
          </a:p>
        </p:txBody>
      </p:sp>
      <p:sp>
        <p:nvSpPr>
          <p:cNvPr id="386" name="Google Shape;386;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6"/>
          <p:cNvSpPr txBox="1">
            <a:spLocks noGrp="1"/>
          </p:cNvSpPr>
          <p:nvPr>
            <p:ph type="body" idx="1"/>
          </p:nvPr>
        </p:nvSpPr>
        <p:spPr>
          <a:xfrm>
            <a:off x="539525" y="179850"/>
            <a:ext cx="7963800" cy="4452000"/>
          </a:xfrm>
          <a:prstGeom prst="rect">
            <a:avLst/>
          </a:prstGeom>
          <a:solidFill>
            <a:srgbClr val="741B47">
              <a:alpha val="56860"/>
            </a:srgbClr>
          </a:solidFill>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46"/>
          <p:cNvSpPr txBox="1">
            <a:spLocks noGrp="1"/>
          </p:cNvSpPr>
          <p:nvPr>
            <p:ph type="title"/>
          </p:nvPr>
        </p:nvSpPr>
        <p:spPr>
          <a:xfrm flipH="1">
            <a:off x="-1247000" y="509825"/>
            <a:ext cx="9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393" name="Google Shape;393;p46"/>
          <p:cNvSpPr/>
          <p:nvPr/>
        </p:nvSpPr>
        <p:spPr>
          <a:xfrm>
            <a:off x="885525" y="763875"/>
            <a:ext cx="1318800" cy="7314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p:nvPr/>
        </p:nvSpPr>
        <p:spPr>
          <a:xfrm>
            <a:off x="2204325" y="1435300"/>
            <a:ext cx="1318800" cy="7314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6"/>
          <p:cNvSpPr/>
          <p:nvPr/>
        </p:nvSpPr>
        <p:spPr>
          <a:xfrm>
            <a:off x="3523125" y="2103225"/>
            <a:ext cx="1318800" cy="7314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6"/>
          <p:cNvSpPr/>
          <p:nvPr/>
        </p:nvSpPr>
        <p:spPr>
          <a:xfrm>
            <a:off x="4841925" y="2779675"/>
            <a:ext cx="1318800" cy="7314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6"/>
          <p:cNvSpPr/>
          <p:nvPr/>
        </p:nvSpPr>
        <p:spPr>
          <a:xfrm>
            <a:off x="6160725" y="3511075"/>
            <a:ext cx="1318800" cy="7314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6"/>
          <p:cNvSpPr/>
          <p:nvPr/>
        </p:nvSpPr>
        <p:spPr>
          <a:xfrm>
            <a:off x="5626129" y="509823"/>
            <a:ext cx="2155788" cy="1552284"/>
          </a:xfrm>
          <a:prstGeom prst="cloud">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chitects Daughter"/>
                <a:ea typeface="Architects Daughter"/>
                <a:cs typeface="Architects Daughter"/>
                <a:sym typeface="Architects Daughter"/>
              </a:rPr>
              <a:t>Module 1 workflow</a:t>
            </a:r>
            <a:endParaRPr>
              <a:latin typeface="Architects Daughter"/>
              <a:ea typeface="Architects Daughter"/>
              <a:cs typeface="Architects Daughter"/>
              <a:sym typeface="Architects Daughter"/>
            </a:endParaRPr>
          </a:p>
        </p:txBody>
      </p:sp>
      <p:pic>
        <p:nvPicPr>
          <p:cNvPr id="399" name="Google Shape;399;p46"/>
          <p:cNvPicPr preferRelativeResize="0"/>
          <p:nvPr/>
        </p:nvPicPr>
        <p:blipFill>
          <a:blip r:embed="rId3">
            <a:alphaModFix/>
          </a:blip>
          <a:stretch>
            <a:fillRect/>
          </a:stretch>
        </p:blipFill>
        <p:spPr>
          <a:xfrm>
            <a:off x="1134588" y="719238"/>
            <a:ext cx="820675" cy="820675"/>
          </a:xfrm>
          <a:prstGeom prst="rect">
            <a:avLst/>
          </a:prstGeom>
          <a:noFill/>
          <a:ln>
            <a:noFill/>
          </a:ln>
        </p:spPr>
      </p:pic>
      <p:pic>
        <p:nvPicPr>
          <p:cNvPr id="400" name="Google Shape;400;p46"/>
          <p:cNvPicPr preferRelativeResize="0"/>
          <p:nvPr/>
        </p:nvPicPr>
        <p:blipFill>
          <a:blip r:embed="rId4">
            <a:alphaModFix/>
          </a:blip>
          <a:stretch>
            <a:fillRect/>
          </a:stretch>
        </p:blipFill>
        <p:spPr>
          <a:xfrm>
            <a:off x="3856975" y="2103225"/>
            <a:ext cx="731400" cy="731400"/>
          </a:xfrm>
          <a:prstGeom prst="rect">
            <a:avLst/>
          </a:prstGeom>
          <a:noFill/>
          <a:ln>
            <a:noFill/>
          </a:ln>
        </p:spPr>
      </p:pic>
      <p:pic>
        <p:nvPicPr>
          <p:cNvPr id="401" name="Google Shape;401;p46"/>
          <p:cNvPicPr preferRelativeResize="0"/>
          <p:nvPr/>
        </p:nvPicPr>
        <p:blipFill>
          <a:blip r:embed="rId5">
            <a:alphaModFix/>
          </a:blip>
          <a:stretch>
            <a:fillRect/>
          </a:stretch>
        </p:blipFill>
        <p:spPr>
          <a:xfrm>
            <a:off x="5135627" y="2779677"/>
            <a:ext cx="731400" cy="731400"/>
          </a:xfrm>
          <a:prstGeom prst="rect">
            <a:avLst/>
          </a:prstGeom>
          <a:noFill/>
          <a:ln>
            <a:noFill/>
          </a:ln>
        </p:spPr>
      </p:pic>
      <p:pic>
        <p:nvPicPr>
          <p:cNvPr id="402" name="Google Shape;402;p46"/>
          <p:cNvPicPr preferRelativeResize="0"/>
          <p:nvPr/>
        </p:nvPicPr>
        <p:blipFill>
          <a:blip r:embed="rId6">
            <a:alphaModFix/>
          </a:blip>
          <a:stretch>
            <a:fillRect/>
          </a:stretch>
        </p:blipFill>
        <p:spPr>
          <a:xfrm>
            <a:off x="2495788" y="1426475"/>
            <a:ext cx="820650" cy="731400"/>
          </a:xfrm>
          <a:prstGeom prst="rect">
            <a:avLst/>
          </a:prstGeom>
          <a:noFill/>
          <a:ln>
            <a:noFill/>
          </a:ln>
        </p:spPr>
      </p:pic>
      <p:pic>
        <p:nvPicPr>
          <p:cNvPr id="403" name="Google Shape;403;p46"/>
          <p:cNvPicPr preferRelativeResize="0"/>
          <p:nvPr/>
        </p:nvPicPr>
        <p:blipFill>
          <a:blip r:embed="rId7">
            <a:alphaModFix/>
          </a:blip>
          <a:stretch>
            <a:fillRect/>
          </a:stretch>
        </p:blipFill>
        <p:spPr>
          <a:xfrm>
            <a:off x="6454425" y="3511075"/>
            <a:ext cx="731400" cy="731400"/>
          </a:xfrm>
          <a:prstGeom prst="rect">
            <a:avLst/>
          </a:prstGeom>
          <a:noFill/>
          <a:ln>
            <a:noFill/>
          </a:ln>
        </p:spPr>
      </p:pic>
      <p:cxnSp>
        <p:nvCxnSpPr>
          <p:cNvPr id="404" name="Google Shape;404;p46"/>
          <p:cNvCxnSpPr>
            <a:stCxn id="399" idx="2"/>
          </p:cNvCxnSpPr>
          <p:nvPr/>
        </p:nvCxnSpPr>
        <p:spPr>
          <a:xfrm rot="-5400000" flipH="1">
            <a:off x="1615125" y="1469712"/>
            <a:ext cx="454200" cy="594600"/>
          </a:xfrm>
          <a:prstGeom prst="curvedConnector2">
            <a:avLst/>
          </a:prstGeom>
          <a:noFill/>
          <a:ln w="38100" cap="flat" cmpd="sng">
            <a:solidFill>
              <a:srgbClr val="0000FF"/>
            </a:solidFill>
            <a:prstDash val="solid"/>
            <a:round/>
            <a:headEnd type="none" w="med" len="med"/>
            <a:tailEnd type="none" w="med" len="med"/>
          </a:ln>
        </p:spPr>
      </p:cxnSp>
      <p:cxnSp>
        <p:nvCxnSpPr>
          <p:cNvPr id="405" name="Google Shape;405;p46"/>
          <p:cNvCxnSpPr>
            <a:stCxn id="400" idx="2"/>
          </p:cNvCxnSpPr>
          <p:nvPr/>
        </p:nvCxnSpPr>
        <p:spPr>
          <a:xfrm rot="-5400000" flipH="1">
            <a:off x="4301275" y="2756025"/>
            <a:ext cx="432300" cy="589500"/>
          </a:xfrm>
          <a:prstGeom prst="curvedConnector2">
            <a:avLst/>
          </a:prstGeom>
          <a:noFill/>
          <a:ln w="38100" cap="flat" cmpd="sng">
            <a:solidFill>
              <a:srgbClr val="0000FF"/>
            </a:solidFill>
            <a:prstDash val="solid"/>
            <a:round/>
            <a:headEnd type="none" w="med" len="med"/>
            <a:tailEnd type="none" w="med" len="med"/>
          </a:ln>
        </p:spPr>
      </p:cxnSp>
      <p:cxnSp>
        <p:nvCxnSpPr>
          <p:cNvPr id="406" name="Google Shape;406;p46"/>
          <p:cNvCxnSpPr>
            <a:stCxn id="402" idx="2"/>
            <a:endCxn id="407" idx="1"/>
          </p:cNvCxnSpPr>
          <p:nvPr/>
        </p:nvCxnSpPr>
        <p:spPr>
          <a:xfrm rot="-5400000" flipH="1">
            <a:off x="2994013" y="2069976"/>
            <a:ext cx="310800" cy="486600"/>
          </a:xfrm>
          <a:prstGeom prst="curvedConnector2">
            <a:avLst/>
          </a:prstGeom>
          <a:noFill/>
          <a:ln w="38100" cap="flat" cmpd="sng">
            <a:solidFill>
              <a:srgbClr val="0000FF"/>
            </a:solidFill>
            <a:prstDash val="solid"/>
            <a:round/>
            <a:headEnd type="none" w="med" len="med"/>
            <a:tailEnd type="none" w="med" len="med"/>
          </a:ln>
        </p:spPr>
      </p:cxnSp>
      <p:cxnSp>
        <p:nvCxnSpPr>
          <p:cNvPr id="408" name="Google Shape;408;p46"/>
          <p:cNvCxnSpPr>
            <a:stCxn id="401" idx="2"/>
            <a:endCxn id="409" idx="1"/>
          </p:cNvCxnSpPr>
          <p:nvPr/>
        </p:nvCxnSpPr>
        <p:spPr>
          <a:xfrm rot="-5400000" flipH="1">
            <a:off x="5618627" y="3393777"/>
            <a:ext cx="424800" cy="659400"/>
          </a:xfrm>
          <a:prstGeom prst="curvedConnector2">
            <a:avLst/>
          </a:prstGeom>
          <a:noFill/>
          <a:ln w="38100" cap="flat" cmpd="sng">
            <a:solidFill>
              <a:srgbClr val="0000FF"/>
            </a:solidFill>
            <a:prstDash val="solid"/>
            <a:round/>
            <a:headEnd type="none" w="med" len="med"/>
            <a:tailEnd type="none" w="med" len="med"/>
          </a:ln>
        </p:spPr>
      </p:cxnSp>
      <p:sp>
        <p:nvSpPr>
          <p:cNvPr id="410" name="Google Shape;410;p46"/>
          <p:cNvSpPr/>
          <p:nvPr/>
        </p:nvSpPr>
        <p:spPr>
          <a:xfrm rot="-8323661">
            <a:off x="5715603" y="3770073"/>
            <a:ext cx="355649" cy="405404"/>
          </a:xfrm>
          <a:prstGeom prst="rtTriangle">
            <a:avLst/>
          </a:prstGeom>
          <a:solidFill>
            <a:srgbClr val="0000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rot="-8323661">
            <a:off x="4396803" y="3079536"/>
            <a:ext cx="355649" cy="405404"/>
          </a:xfrm>
          <a:prstGeom prst="rtTriangle">
            <a:avLst/>
          </a:prstGeom>
          <a:solidFill>
            <a:srgbClr val="0000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6"/>
          <p:cNvSpPr/>
          <p:nvPr/>
        </p:nvSpPr>
        <p:spPr>
          <a:xfrm rot="-8324140">
            <a:off x="3132971" y="2379523"/>
            <a:ext cx="309309" cy="361604"/>
          </a:xfrm>
          <a:prstGeom prst="rtTriangle">
            <a:avLst/>
          </a:prstGeom>
          <a:solidFill>
            <a:srgbClr val="0000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6"/>
          <p:cNvSpPr/>
          <p:nvPr/>
        </p:nvSpPr>
        <p:spPr>
          <a:xfrm rot="-8323661">
            <a:off x="1759203" y="1793773"/>
            <a:ext cx="355649" cy="405404"/>
          </a:xfrm>
          <a:prstGeom prst="rtTriangle">
            <a:avLst/>
          </a:prstGeom>
          <a:solidFill>
            <a:srgbClr val="0000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p:nvPr/>
        </p:nvSpPr>
        <p:spPr>
          <a:xfrm>
            <a:off x="3272074" y="854763"/>
            <a:ext cx="1132542" cy="424818"/>
          </a:xfrm>
          <a:prstGeom prst="flowChartTerminator">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chitects Daughter"/>
                <a:ea typeface="Architects Daughter"/>
                <a:cs typeface="Architects Daughter"/>
                <a:sym typeface="Architects Daughter"/>
              </a:rPr>
              <a:t>STEP-3,4</a:t>
            </a:r>
            <a:endParaRPr>
              <a:latin typeface="Architects Daughter"/>
              <a:ea typeface="Architects Daughter"/>
              <a:cs typeface="Architects Daughter"/>
              <a:sym typeface="Architects Daughter"/>
            </a:endParaRPr>
          </a:p>
        </p:txBody>
      </p:sp>
      <p:sp>
        <p:nvSpPr>
          <p:cNvPr id="415" name="Google Shape;415;p46"/>
          <p:cNvSpPr/>
          <p:nvPr/>
        </p:nvSpPr>
        <p:spPr>
          <a:xfrm>
            <a:off x="4384099" y="1443200"/>
            <a:ext cx="1132542" cy="424818"/>
          </a:xfrm>
          <a:prstGeom prst="flowChartTerminator">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chitects Daughter"/>
                <a:ea typeface="Architects Daughter"/>
                <a:cs typeface="Architects Daughter"/>
                <a:sym typeface="Architects Daughter"/>
              </a:rPr>
              <a:t>STEP-5</a:t>
            </a:r>
            <a:endParaRPr>
              <a:latin typeface="Architects Daughter"/>
              <a:ea typeface="Architects Daughter"/>
              <a:cs typeface="Architects Daughter"/>
              <a:sym typeface="Architects Daughter"/>
            </a:endParaRPr>
          </a:p>
        </p:txBody>
      </p:sp>
      <p:sp>
        <p:nvSpPr>
          <p:cNvPr id="416" name="Google Shape;416;p46"/>
          <p:cNvSpPr/>
          <p:nvPr/>
        </p:nvSpPr>
        <p:spPr>
          <a:xfrm>
            <a:off x="1412199" y="2463800"/>
            <a:ext cx="1132542" cy="424818"/>
          </a:xfrm>
          <a:prstGeom prst="flowChartTerminator">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chitects Daughter"/>
                <a:ea typeface="Architects Daughter"/>
                <a:cs typeface="Architects Daughter"/>
                <a:sym typeface="Architects Daughter"/>
              </a:rPr>
              <a:t>STEP-6</a:t>
            </a:r>
            <a:endParaRPr>
              <a:latin typeface="Architects Daughter"/>
              <a:ea typeface="Architects Daughter"/>
              <a:cs typeface="Architects Daughter"/>
              <a:sym typeface="Architects Daughter"/>
            </a:endParaRPr>
          </a:p>
        </p:txBody>
      </p:sp>
      <p:sp>
        <p:nvSpPr>
          <p:cNvPr id="417" name="Google Shape;417;p46"/>
          <p:cNvSpPr/>
          <p:nvPr/>
        </p:nvSpPr>
        <p:spPr>
          <a:xfrm>
            <a:off x="2139524" y="3086250"/>
            <a:ext cx="1132542" cy="424818"/>
          </a:xfrm>
          <a:prstGeom prst="flowChartTerminator">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chitects Daughter"/>
                <a:ea typeface="Architects Daughter"/>
                <a:cs typeface="Architects Daughter"/>
                <a:sym typeface="Architects Daughter"/>
              </a:rPr>
              <a:t>STEP-7</a:t>
            </a:r>
            <a:endParaRPr>
              <a:latin typeface="Architects Daughter"/>
              <a:ea typeface="Architects Daughter"/>
              <a:cs typeface="Architects Daughter"/>
              <a:sym typeface="Architects Daughter"/>
            </a:endParaRPr>
          </a:p>
        </p:txBody>
      </p:sp>
      <p:sp>
        <p:nvSpPr>
          <p:cNvPr id="418" name="Google Shape;418;p46"/>
          <p:cNvSpPr/>
          <p:nvPr/>
        </p:nvSpPr>
        <p:spPr>
          <a:xfrm>
            <a:off x="3706749" y="3729850"/>
            <a:ext cx="1132542" cy="424818"/>
          </a:xfrm>
          <a:prstGeom prst="flowChartTerminator">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chitects Daughter"/>
                <a:ea typeface="Architects Daughter"/>
                <a:cs typeface="Architects Daughter"/>
                <a:sym typeface="Architects Daughter"/>
              </a:rPr>
              <a:t>STEP-8,9</a:t>
            </a:r>
            <a:endParaRPr>
              <a:latin typeface="Architects Daughter"/>
              <a:ea typeface="Architects Daughter"/>
              <a:cs typeface="Architects Daughter"/>
              <a:sym typeface="Architects Daughter"/>
            </a:endParaRPr>
          </a:p>
        </p:txBody>
      </p:sp>
      <p:sp>
        <p:nvSpPr>
          <p:cNvPr id="419" name="Google Shape;419;p46"/>
          <p:cNvSpPr/>
          <p:nvPr/>
        </p:nvSpPr>
        <p:spPr>
          <a:xfrm>
            <a:off x="2204325" y="911775"/>
            <a:ext cx="1047300" cy="3108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3523125" y="1536000"/>
            <a:ext cx="881400" cy="3108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p:nvPr/>
        </p:nvSpPr>
        <p:spPr>
          <a:xfrm flipH="1">
            <a:off x="2480756" y="2466675"/>
            <a:ext cx="820500" cy="3108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6"/>
          <p:cNvSpPr/>
          <p:nvPr/>
        </p:nvSpPr>
        <p:spPr>
          <a:xfrm flipH="1">
            <a:off x="3219325" y="3126850"/>
            <a:ext cx="1318800" cy="3108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6"/>
          <p:cNvSpPr/>
          <p:nvPr/>
        </p:nvSpPr>
        <p:spPr>
          <a:xfrm flipH="1">
            <a:off x="4819725" y="3817375"/>
            <a:ext cx="1047300" cy="3108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7"/>
          <p:cNvSpPr txBox="1">
            <a:spLocks noGrp="1"/>
          </p:cNvSpPr>
          <p:nvPr>
            <p:ph type="body" idx="1"/>
          </p:nvPr>
        </p:nvSpPr>
        <p:spPr>
          <a:xfrm>
            <a:off x="131875" y="359675"/>
            <a:ext cx="8440800" cy="4209000"/>
          </a:xfrm>
          <a:prstGeom prst="rect">
            <a:avLst/>
          </a:prstGeom>
          <a:solidFill>
            <a:srgbClr val="741B47">
              <a:alpha val="56860"/>
            </a:srgbClr>
          </a:solidFill>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47"/>
          <p:cNvSpPr txBox="1">
            <a:spLocks noGrp="1"/>
          </p:cNvSpPr>
          <p:nvPr>
            <p:ph type="title"/>
          </p:nvPr>
        </p:nvSpPr>
        <p:spPr>
          <a:xfrm flipH="1">
            <a:off x="-580700" y="509825"/>
            <a:ext cx="318000" cy="30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47"/>
          <p:cNvSpPr/>
          <p:nvPr/>
        </p:nvSpPr>
        <p:spPr>
          <a:xfrm>
            <a:off x="2050175" y="563500"/>
            <a:ext cx="6426300" cy="2067900"/>
          </a:xfrm>
          <a:prstGeom prst="roundRect">
            <a:avLst>
              <a:gd name="adj" fmla="val 16667"/>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FFFF"/>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a:solidFill>
                  <a:srgbClr val="434343"/>
                </a:solidFill>
                <a:highlight>
                  <a:srgbClr val="00FFFF"/>
                </a:highlight>
                <a:latin typeface="Architects Daughter"/>
                <a:ea typeface="Architects Daughter"/>
                <a:cs typeface="Architects Daughter"/>
                <a:sym typeface="Architects Daughter"/>
              </a:rPr>
              <a:t> </a:t>
            </a:r>
            <a:endParaRPr>
              <a:solidFill>
                <a:srgbClr val="434343"/>
              </a:solidFill>
              <a:highlight>
                <a:srgbClr val="00FFFF"/>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a:latin typeface="Architects Daughter"/>
                <a:ea typeface="Architects Daughter"/>
                <a:cs typeface="Architects Daughter"/>
                <a:sym typeface="Architects Daughter"/>
              </a:rPr>
              <a:t> </a:t>
            </a:r>
            <a:endParaRPr>
              <a:latin typeface="Architects Daughter"/>
              <a:ea typeface="Architects Daughter"/>
              <a:cs typeface="Architects Daughter"/>
              <a:sym typeface="Architects Daughter"/>
            </a:endParaRPr>
          </a:p>
        </p:txBody>
      </p:sp>
      <p:sp>
        <p:nvSpPr>
          <p:cNvPr id="432" name="Google Shape;432;p47"/>
          <p:cNvSpPr/>
          <p:nvPr/>
        </p:nvSpPr>
        <p:spPr>
          <a:xfrm>
            <a:off x="179851" y="443625"/>
            <a:ext cx="1702512" cy="1091016"/>
          </a:xfrm>
          <a:prstGeom prst="cloud">
            <a:avLst/>
          </a:pr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chitects Daughter"/>
                <a:ea typeface="Architects Daughter"/>
                <a:cs typeface="Architects Daughter"/>
                <a:sym typeface="Architects Daughter"/>
              </a:rPr>
              <a:t>Module 2 workflow</a:t>
            </a:r>
            <a:endParaRPr>
              <a:latin typeface="Architects Daughter"/>
              <a:ea typeface="Architects Daughter"/>
              <a:cs typeface="Architects Daughter"/>
              <a:sym typeface="Architects Daughter"/>
            </a:endParaRPr>
          </a:p>
        </p:txBody>
      </p:sp>
      <p:sp>
        <p:nvSpPr>
          <p:cNvPr id="433" name="Google Shape;433;p47"/>
          <p:cNvSpPr/>
          <p:nvPr/>
        </p:nvSpPr>
        <p:spPr>
          <a:xfrm>
            <a:off x="131875" y="2831175"/>
            <a:ext cx="2733600" cy="1642800"/>
          </a:xfrm>
          <a:prstGeom prst="bevel">
            <a:avLst>
              <a:gd name="adj" fmla="val 12500"/>
            </a:avLst>
          </a:prstGeom>
          <a:solidFill>
            <a:srgbClr val="B389C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4" name="Google Shape;434;p47"/>
          <p:cNvPicPr preferRelativeResize="0"/>
          <p:nvPr/>
        </p:nvPicPr>
        <p:blipFill>
          <a:blip r:embed="rId3">
            <a:alphaModFix/>
          </a:blip>
          <a:stretch>
            <a:fillRect/>
          </a:stretch>
        </p:blipFill>
        <p:spPr>
          <a:xfrm>
            <a:off x="325288" y="3162550"/>
            <a:ext cx="980049" cy="980049"/>
          </a:xfrm>
          <a:prstGeom prst="rect">
            <a:avLst/>
          </a:prstGeom>
          <a:noFill/>
          <a:ln>
            <a:noFill/>
          </a:ln>
        </p:spPr>
      </p:pic>
      <p:pic>
        <p:nvPicPr>
          <p:cNvPr id="435" name="Google Shape;435;p47"/>
          <p:cNvPicPr preferRelativeResize="0"/>
          <p:nvPr/>
        </p:nvPicPr>
        <p:blipFill>
          <a:blip r:embed="rId4">
            <a:alphaModFix/>
          </a:blip>
          <a:stretch>
            <a:fillRect/>
          </a:stretch>
        </p:blipFill>
        <p:spPr>
          <a:xfrm>
            <a:off x="1456925" y="3046725"/>
            <a:ext cx="1151099" cy="1211688"/>
          </a:xfrm>
          <a:prstGeom prst="rect">
            <a:avLst/>
          </a:prstGeom>
          <a:noFill/>
          <a:ln>
            <a:noFill/>
          </a:ln>
        </p:spPr>
      </p:pic>
      <p:sp>
        <p:nvSpPr>
          <p:cNvPr id="436" name="Google Shape;436;p47"/>
          <p:cNvSpPr/>
          <p:nvPr/>
        </p:nvSpPr>
        <p:spPr>
          <a:xfrm>
            <a:off x="3215700" y="2903175"/>
            <a:ext cx="2476800" cy="1498800"/>
          </a:xfrm>
          <a:prstGeom prst="bevel">
            <a:avLst>
              <a:gd name="adj" fmla="val 12500"/>
            </a:avLst>
          </a:prstGeom>
          <a:solidFill>
            <a:srgbClr val="B389C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6042725" y="2925450"/>
            <a:ext cx="2338200" cy="1498800"/>
          </a:xfrm>
          <a:prstGeom prst="bevel">
            <a:avLst>
              <a:gd name="adj" fmla="val 12500"/>
            </a:avLst>
          </a:prstGeom>
          <a:solidFill>
            <a:srgbClr val="B389C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chitects Daughter"/>
                <a:ea typeface="Architects Daughter"/>
                <a:cs typeface="Architects Daughter"/>
                <a:sym typeface="Architects Daughter"/>
              </a:rPr>
              <a:t>jjj</a:t>
            </a:r>
            <a:endParaRPr>
              <a:latin typeface="Architects Daughter"/>
              <a:ea typeface="Architects Daughter"/>
              <a:cs typeface="Architects Daughter"/>
              <a:sym typeface="Architects Daughter"/>
            </a:endParaRPr>
          </a:p>
        </p:txBody>
      </p:sp>
      <p:pic>
        <p:nvPicPr>
          <p:cNvPr id="438" name="Google Shape;438;p47"/>
          <p:cNvPicPr preferRelativeResize="0"/>
          <p:nvPr/>
        </p:nvPicPr>
        <p:blipFill>
          <a:blip r:embed="rId3">
            <a:alphaModFix/>
          </a:blip>
          <a:stretch>
            <a:fillRect/>
          </a:stretch>
        </p:blipFill>
        <p:spPr>
          <a:xfrm>
            <a:off x="6221312" y="3196875"/>
            <a:ext cx="980049" cy="980049"/>
          </a:xfrm>
          <a:prstGeom prst="rect">
            <a:avLst/>
          </a:prstGeom>
          <a:noFill/>
          <a:ln>
            <a:noFill/>
          </a:ln>
        </p:spPr>
      </p:pic>
      <p:sp>
        <p:nvSpPr>
          <p:cNvPr id="439" name="Google Shape;439;p47"/>
          <p:cNvSpPr txBox="1"/>
          <p:nvPr/>
        </p:nvSpPr>
        <p:spPr>
          <a:xfrm>
            <a:off x="7390700" y="3129225"/>
            <a:ext cx="738000" cy="10467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Condensed Light"/>
                <a:ea typeface="Fira Sans Condensed Light"/>
                <a:cs typeface="Fira Sans Condensed Light"/>
                <a:sym typeface="Fira Sans Condensed Light"/>
              </a:rPr>
              <a:t>T</a:t>
            </a:r>
            <a:r>
              <a:rPr lang="en" u="sng">
                <a:latin typeface="Fira Sans Condensed Light"/>
                <a:ea typeface="Fira Sans Condensed Light"/>
                <a:cs typeface="Fira Sans Condensed Light"/>
                <a:sym typeface="Fira Sans Condensed Light"/>
              </a:rPr>
              <a:t>his is a translated text</a:t>
            </a:r>
            <a:endParaRPr u="sng">
              <a:latin typeface="Fira Sans Condensed Light"/>
              <a:ea typeface="Fira Sans Condensed Light"/>
              <a:cs typeface="Fira Sans Condensed Light"/>
              <a:sym typeface="Fira Sans Condensed Light"/>
            </a:endParaRPr>
          </a:p>
        </p:txBody>
      </p:sp>
      <p:pic>
        <p:nvPicPr>
          <p:cNvPr id="440" name="Google Shape;440;p47"/>
          <p:cNvPicPr preferRelativeResize="0"/>
          <p:nvPr/>
        </p:nvPicPr>
        <p:blipFill>
          <a:blip r:embed="rId5">
            <a:alphaModFix/>
          </a:blip>
          <a:stretch>
            <a:fillRect/>
          </a:stretch>
        </p:blipFill>
        <p:spPr>
          <a:xfrm>
            <a:off x="3414087" y="3077025"/>
            <a:ext cx="2080025" cy="1151100"/>
          </a:xfrm>
          <a:prstGeom prst="rect">
            <a:avLst/>
          </a:prstGeom>
          <a:noFill/>
          <a:ln>
            <a:noFill/>
          </a:ln>
        </p:spPr>
      </p:pic>
      <p:sp>
        <p:nvSpPr>
          <p:cNvPr id="441" name="Google Shape;441;p47"/>
          <p:cNvSpPr/>
          <p:nvPr/>
        </p:nvSpPr>
        <p:spPr>
          <a:xfrm>
            <a:off x="2553775" y="2721625"/>
            <a:ext cx="1151100" cy="587700"/>
          </a:xfrm>
          <a:prstGeom prst="curvedDownArrow">
            <a:avLst>
              <a:gd name="adj1" fmla="val 25000"/>
              <a:gd name="adj2" fmla="val 50000"/>
              <a:gd name="adj3" fmla="val 25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5403825" y="2631425"/>
            <a:ext cx="1151100" cy="587700"/>
          </a:xfrm>
          <a:prstGeom prst="curvedDownArrow">
            <a:avLst>
              <a:gd name="adj1" fmla="val 25000"/>
              <a:gd name="adj2" fmla="val 50000"/>
              <a:gd name="adj3" fmla="val 25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txBox="1"/>
          <p:nvPr/>
        </p:nvSpPr>
        <p:spPr>
          <a:xfrm>
            <a:off x="2218050" y="641125"/>
            <a:ext cx="5910600" cy="19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rchitects Daughter"/>
                <a:ea typeface="Architects Daughter"/>
                <a:cs typeface="Architects Daughter"/>
                <a:sym typeface="Architects Daughter"/>
              </a:rPr>
              <a:t>STEP 11:-</a:t>
            </a:r>
            <a:r>
              <a:rPr lang="en">
                <a:highlight>
                  <a:srgbClr val="00FFFF"/>
                </a:highlight>
                <a:latin typeface="Architects Daughter"/>
                <a:ea typeface="Architects Daughter"/>
                <a:cs typeface="Architects Daughter"/>
                <a:sym typeface="Architects Daughter"/>
              </a:rPr>
              <a:t>Extract the audio from a video and transcode it into a format the Speech API accepts.(FLAC file).</a:t>
            </a:r>
            <a:endParaRPr>
              <a:highlight>
                <a:srgbClr val="00FFFF"/>
              </a:highlight>
              <a:latin typeface="Architects Daughter"/>
              <a:ea typeface="Architects Daughter"/>
              <a:cs typeface="Architects Daughter"/>
              <a:sym typeface="Architects Daughter"/>
            </a:endParaRPr>
          </a:p>
          <a:p>
            <a:pPr marL="0" lvl="0" indent="0" algn="l" rtl="0">
              <a:spcBef>
                <a:spcPts val="0"/>
              </a:spcBef>
              <a:spcAft>
                <a:spcPts val="0"/>
              </a:spcAft>
              <a:buNone/>
            </a:pPr>
            <a:endParaRPr>
              <a:highlight>
                <a:srgbClr val="00FFFF"/>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a:highlight>
                  <a:srgbClr val="00FFFF"/>
                </a:highlight>
                <a:latin typeface="Architects Daughter"/>
                <a:ea typeface="Architects Daughter"/>
                <a:cs typeface="Architects Daughter"/>
                <a:sym typeface="Architects Daughter"/>
              </a:rPr>
              <a:t>STEP 2:-</a:t>
            </a:r>
            <a:r>
              <a:rPr lang="en">
                <a:solidFill>
                  <a:srgbClr val="434343"/>
                </a:solidFill>
                <a:highlight>
                  <a:srgbClr val="00FFFF"/>
                </a:highlight>
                <a:latin typeface="Architects Daughter"/>
                <a:ea typeface="Architects Daughter"/>
                <a:cs typeface="Architects Daughter"/>
                <a:sym typeface="Architects Daughter"/>
              </a:rPr>
              <a:t>Send the FLAC file to the Speech API and upload transcriptions to Cloud Storage.</a:t>
            </a:r>
            <a:endParaRPr>
              <a:solidFill>
                <a:srgbClr val="434343"/>
              </a:solidFill>
              <a:highlight>
                <a:srgbClr val="00FFFF"/>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a:solidFill>
                  <a:srgbClr val="434343"/>
                </a:solidFill>
                <a:highlight>
                  <a:srgbClr val="00FFFF"/>
                </a:highlight>
                <a:latin typeface="Architects Daughter"/>
                <a:ea typeface="Architects Daughter"/>
                <a:cs typeface="Architects Daughter"/>
                <a:sym typeface="Architects Daughter"/>
              </a:rPr>
              <a:t>STEP 3:-</a:t>
            </a:r>
            <a:r>
              <a:rPr lang="en" sz="1500">
                <a:highlight>
                  <a:srgbClr val="00FFFF"/>
                </a:highlight>
                <a:latin typeface="Architects Daughter"/>
                <a:ea typeface="Architects Daughter"/>
                <a:cs typeface="Architects Daughter"/>
                <a:sym typeface="Architects Daughter"/>
              </a:rPr>
              <a:t>make a request to Cloud Speech with the client.</a:t>
            </a:r>
            <a:endParaRPr sz="1500">
              <a:highlight>
                <a:srgbClr val="00FFFF"/>
              </a:highlight>
              <a:latin typeface="Architects Daughter"/>
              <a:ea typeface="Architects Daughter"/>
              <a:cs typeface="Architects Daughter"/>
              <a:sym typeface="Architects Daughter"/>
            </a:endParaRPr>
          </a:p>
          <a:p>
            <a:pPr marL="0" lvl="0" indent="0" algn="l" rtl="0">
              <a:spcBef>
                <a:spcPts val="0"/>
              </a:spcBef>
              <a:spcAft>
                <a:spcPts val="0"/>
              </a:spcAft>
              <a:buNone/>
            </a:pPr>
            <a:endParaRPr sz="1500">
              <a:highlight>
                <a:srgbClr val="00FFFF"/>
              </a:highlight>
              <a:latin typeface="Architects Daughter"/>
              <a:ea typeface="Architects Daughter"/>
              <a:cs typeface="Architects Daughter"/>
              <a:sym typeface="Architects Daughter"/>
            </a:endParaRPr>
          </a:p>
          <a:p>
            <a:pPr marL="0" lvl="0" indent="0" algn="l" rtl="0">
              <a:spcBef>
                <a:spcPts val="0"/>
              </a:spcBef>
              <a:spcAft>
                <a:spcPts val="0"/>
              </a:spcAft>
              <a:buNone/>
            </a:pPr>
            <a:r>
              <a:rPr lang="en" sz="1500">
                <a:highlight>
                  <a:srgbClr val="00FFFF"/>
                </a:highlight>
                <a:latin typeface="Architects Daughter"/>
                <a:ea typeface="Architects Daughter"/>
                <a:cs typeface="Architects Daughter"/>
                <a:sym typeface="Architects Daughter"/>
              </a:rPr>
              <a:t>STEP 4:-</a:t>
            </a:r>
            <a:r>
              <a:rPr lang="en">
                <a:solidFill>
                  <a:srgbClr val="202124"/>
                </a:solidFill>
                <a:highlight>
                  <a:srgbClr val="00FFFF"/>
                </a:highlight>
                <a:latin typeface="Architects Daughter"/>
                <a:ea typeface="Architects Daughter"/>
                <a:cs typeface="Architects Daughter"/>
                <a:sym typeface="Architects Daughter"/>
              </a:rPr>
              <a:t>Once processed, the API will return a response. </a:t>
            </a:r>
            <a:endParaRPr>
              <a:latin typeface="Fira Sans Condensed Light"/>
              <a:ea typeface="Fira Sans Condensed Light"/>
              <a:cs typeface="Fira Sans Condensed Light"/>
              <a:sym typeface="Fira Sans Condensed Light"/>
            </a:endParaRPr>
          </a:p>
        </p:txBody>
      </p:sp>
      <p:sp>
        <p:nvSpPr>
          <p:cNvPr id="444" name="Google Shape;444;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8"/>
          <p:cNvSpPr txBox="1">
            <a:spLocks noGrp="1"/>
          </p:cNvSpPr>
          <p:nvPr>
            <p:ph type="body" idx="1"/>
          </p:nvPr>
        </p:nvSpPr>
        <p:spPr>
          <a:xfrm>
            <a:off x="720050" y="1016300"/>
            <a:ext cx="3940200" cy="4052700"/>
          </a:xfrm>
          <a:prstGeom prst="rect">
            <a:avLst/>
          </a:prstGeom>
          <a:solidFill>
            <a:srgbClr val="FFFFFF">
              <a:alpha val="4471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a:t>SPLASH ACTIVITY:</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android.app.Activity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android.os.Handler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SplashScreenLogo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Activity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Handler handler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@Override</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protected void </a:t>
            </a:r>
            <a:r>
              <a:rPr lang="en" sz="1000">
                <a:solidFill>
                  <a:srgbClr val="A9B7C6"/>
                </a:solidFill>
                <a:highlight>
                  <a:srgbClr val="2B2B2B"/>
                </a:highlight>
                <a:latin typeface="Arial"/>
                <a:ea typeface="Arial"/>
                <a:cs typeface="Arial"/>
                <a:sym typeface="Arial"/>
              </a:rPr>
              <a:t>onCreate(Bundle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setContentView(R.layout.splash_screen_logo)</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handler=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Handler()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handler.postDelayed(</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Runnable()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@Override</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run()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Intent intent=</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Intent(SplashScreenLogo.</a:t>
            </a:r>
            <a:r>
              <a:rPr lang="en" sz="1000">
                <a:solidFill>
                  <a:srgbClr val="CC7832"/>
                </a:solidFill>
                <a:highlight>
                  <a:srgbClr val="2B2B2B"/>
                </a:highlight>
                <a:latin typeface="Arial"/>
                <a:ea typeface="Arial"/>
                <a:cs typeface="Arial"/>
                <a:sym typeface="Arial"/>
              </a:rPr>
              <a:t>this, </a:t>
            </a:r>
            <a:r>
              <a:rPr lang="en" sz="1000">
                <a:solidFill>
                  <a:srgbClr val="A9B7C6"/>
                </a:solidFill>
                <a:highlight>
                  <a:srgbClr val="2B2B2B"/>
                </a:highlight>
                <a:latin typeface="Arial"/>
                <a:ea typeface="Arial"/>
                <a:cs typeface="Arial"/>
                <a:sym typeface="Arial"/>
              </a:rPr>
              <a:t>LoginActivity.</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startActivity(intent)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finish()</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r>
              <a:rPr lang="en" sz="1000">
                <a:solidFill>
                  <a:srgbClr val="6897BB"/>
                </a:solidFill>
                <a:highlight>
                  <a:srgbClr val="2B2B2B"/>
                </a:highlight>
                <a:latin typeface="Arial"/>
                <a:ea typeface="Arial"/>
                <a:cs typeface="Arial"/>
                <a:sym typeface="Arial"/>
              </a:rPr>
              <a:t>3000</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highlight>
                <a:srgbClr val="2B2B2B"/>
              </a:highlight>
            </a:endParaRPr>
          </a:p>
        </p:txBody>
      </p:sp>
      <p:sp>
        <p:nvSpPr>
          <p:cNvPr id="450" name="Google Shape;450;p48"/>
          <p:cNvSpPr txBox="1">
            <a:spLocks noGrp="1"/>
          </p:cNvSpPr>
          <p:nvPr>
            <p:ph type="title"/>
          </p:nvPr>
        </p:nvSpPr>
        <p:spPr>
          <a:xfrm>
            <a:off x="720000" y="100800"/>
            <a:ext cx="7704000" cy="5727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None/>
            </a:pPr>
            <a:r>
              <a:rPr lang="en" sz="1600" b="0">
                <a:solidFill>
                  <a:schemeClr val="lt2"/>
                </a:solidFill>
                <a:latin typeface="Arial"/>
                <a:ea typeface="Arial"/>
                <a:cs typeface="Arial"/>
                <a:sym typeface="Arial"/>
              </a:rPr>
              <a:t>Implementation and coding :-</a:t>
            </a:r>
            <a:endParaRPr sz="1600" b="0">
              <a:solidFill>
                <a:schemeClr val="lt2"/>
              </a:solidFill>
              <a:latin typeface="Arial"/>
              <a:ea typeface="Arial"/>
              <a:cs typeface="Arial"/>
              <a:sym typeface="Arial"/>
            </a:endParaRPr>
          </a:p>
          <a:p>
            <a:pPr marL="0" lvl="0" indent="0" algn="l" rtl="0">
              <a:spcBef>
                <a:spcPts val="0"/>
              </a:spcBef>
              <a:spcAft>
                <a:spcPts val="0"/>
              </a:spcAft>
              <a:buNone/>
            </a:pPr>
            <a:endParaRPr sz="1600" b="0">
              <a:solidFill>
                <a:schemeClr val="lt2"/>
              </a:solidFill>
              <a:highlight>
                <a:schemeClr val="lt1"/>
              </a:highlight>
              <a:latin typeface="Arial"/>
              <a:ea typeface="Arial"/>
              <a:cs typeface="Arial"/>
              <a:sym typeface="Arial"/>
            </a:endParaRPr>
          </a:p>
          <a:p>
            <a:pPr marL="0" lvl="0" indent="0" algn="l" rtl="0">
              <a:spcBef>
                <a:spcPts val="0"/>
              </a:spcBef>
              <a:spcAft>
                <a:spcPts val="0"/>
              </a:spcAft>
              <a:buNone/>
            </a:pPr>
            <a:r>
              <a:rPr lang="en" sz="1600" b="0">
                <a:solidFill>
                  <a:schemeClr val="lt2"/>
                </a:solidFill>
                <a:highlight>
                  <a:srgbClr val="D5A6BD"/>
                </a:highlight>
                <a:latin typeface="Arial"/>
                <a:ea typeface="Arial"/>
                <a:cs typeface="Arial"/>
                <a:sym typeface="Arial"/>
              </a:rPr>
              <a:t>MODULE 1:</a:t>
            </a:r>
            <a:endParaRPr sz="1600" b="0">
              <a:solidFill>
                <a:schemeClr val="lt2"/>
              </a:solidFill>
              <a:highlight>
                <a:srgbClr val="D5A6BD"/>
              </a:highlight>
              <a:latin typeface="Arial"/>
              <a:ea typeface="Arial"/>
              <a:cs typeface="Arial"/>
              <a:sym typeface="Arial"/>
            </a:endParaRPr>
          </a:p>
          <a:p>
            <a:pPr marL="0" lvl="0" indent="0" algn="ctr" rtl="0">
              <a:spcBef>
                <a:spcPts val="0"/>
              </a:spcBef>
              <a:spcAft>
                <a:spcPts val="0"/>
              </a:spcAft>
              <a:buNone/>
            </a:pPr>
            <a:endParaRPr sz="1600">
              <a:solidFill>
                <a:schemeClr val="lt2"/>
              </a:solidFill>
            </a:endParaRPr>
          </a:p>
        </p:txBody>
      </p:sp>
      <p:sp>
        <p:nvSpPr>
          <p:cNvPr id="451" name="Google Shape;451;p48"/>
          <p:cNvSpPr txBox="1">
            <a:spLocks noGrp="1"/>
          </p:cNvSpPr>
          <p:nvPr>
            <p:ph type="body" idx="1"/>
          </p:nvPr>
        </p:nvSpPr>
        <p:spPr>
          <a:xfrm>
            <a:off x="4970900" y="1016300"/>
            <a:ext cx="4064700" cy="40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="#CF4A72"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=".SplashScreenLogo"</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="308dp"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:backgroundTint</a:t>
            </a:r>
            <a:r>
              <a:rPr lang="en" sz="1000">
                <a:solidFill>
                  <a:srgbClr val="6A8759"/>
                </a:solidFill>
                <a:highlight>
                  <a:srgbClr val="2B2B2B"/>
                </a:highlight>
                <a:latin typeface="Arial"/>
                <a:ea typeface="Arial"/>
                <a:cs typeface="Arial"/>
                <a:sym typeface="Arial"/>
              </a:rPr>
              <a:t>="?android:attr/colorFocusedHighlight"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="@font/dancing_script"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="Recognize Everything Freely"</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452" name="Google Shape;452;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9"/>
          <p:cNvSpPr txBox="1">
            <a:spLocks noGrp="1"/>
          </p:cNvSpPr>
          <p:nvPr>
            <p:ph type="body" idx="1"/>
          </p:nvPr>
        </p:nvSpPr>
        <p:spPr>
          <a:xfrm>
            <a:off x="720000" y="1152475"/>
            <a:ext cx="3681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="25sp"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:textStyle</a:t>
            </a:r>
            <a:r>
              <a:rPr lang="en" sz="1000">
                <a:solidFill>
                  <a:srgbClr val="6A8759"/>
                </a:solidFill>
                <a:highlight>
                  <a:srgbClr val="2B2B2B"/>
                </a:highlight>
                <a:latin typeface="Arial"/>
                <a:ea typeface="Arial"/>
                <a:cs typeface="Arial"/>
                <a:sym typeface="Arial"/>
              </a:rPr>
              <a:t>="bold|italic"</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="@+id/imageView3"</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="263dp"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="223dp"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="@drawable/logoisl"</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="@+id/textView"</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="0.497"</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="0.908"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458" name="Google Shape;458;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body" idx="1"/>
          </p:nvPr>
        </p:nvSpPr>
        <p:spPr>
          <a:xfrm>
            <a:off x="720000" y="457400"/>
            <a:ext cx="3828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i="1" u="sng">
                <a:latin typeface="Fira Sans Condensed"/>
                <a:ea typeface="Fira Sans Condensed"/>
                <a:cs typeface="Fira Sans Condensed"/>
                <a:sym typeface="Fira Sans Condensed"/>
              </a:rPr>
              <a:t>lOGIN ACTIVITY:</a:t>
            </a:r>
            <a:endParaRPr sz="1500" b="1" i="1" u="sng">
              <a:latin typeface="Fira Sans Condensed"/>
              <a:ea typeface="Fira Sans Condensed"/>
              <a:cs typeface="Fira Sans Condensed"/>
              <a:sym typeface="Fira Sans Condensed"/>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android.content.SharedPreferences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android.widget.Button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android.widget.EditText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androidx.appcompat.app.AppCompatActivity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LoginActivity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AppCompatActivity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Button </a:t>
            </a:r>
            <a:r>
              <a:rPr lang="en" sz="1000">
                <a:solidFill>
                  <a:srgbClr val="9876AA"/>
                </a:solidFill>
                <a:highlight>
                  <a:srgbClr val="2B2B2B"/>
                </a:highlight>
                <a:latin typeface="Arial"/>
                <a:ea typeface="Arial"/>
                <a:cs typeface="Arial"/>
                <a:sym typeface="Arial"/>
              </a:rPr>
              <a:t>login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EditText </a:t>
            </a:r>
            <a:r>
              <a:rPr lang="en" sz="1000">
                <a:solidFill>
                  <a:srgbClr val="9876AA"/>
                </a:solidFill>
                <a:highlight>
                  <a:srgbClr val="2B2B2B"/>
                </a:highlight>
                <a:latin typeface="Arial"/>
                <a:ea typeface="Arial"/>
                <a:cs typeface="Arial"/>
                <a:sym typeface="Arial"/>
              </a:rPr>
              <a:t>et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SharedPreferences </a:t>
            </a:r>
            <a:r>
              <a:rPr lang="en" sz="1000">
                <a:solidFill>
                  <a:srgbClr val="9876AA"/>
                </a:solidFill>
                <a:highlight>
                  <a:srgbClr val="2B2B2B"/>
                </a:highlight>
                <a:latin typeface="Arial"/>
                <a:ea typeface="Arial"/>
                <a:cs typeface="Arial"/>
                <a:sym typeface="Arial"/>
              </a:rPr>
              <a:t>sp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464" name="Google Shape;464;p50"/>
          <p:cNvSpPr txBox="1">
            <a:spLocks noGrp="1"/>
          </p:cNvSpPr>
          <p:nvPr>
            <p:ph type="body" idx="1"/>
          </p:nvPr>
        </p:nvSpPr>
        <p:spPr>
          <a:xfrm>
            <a:off x="5152125" y="451850"/>
            <a:ext cx="3935100" cy="41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protected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setContentView(R.layout.</a:t>
            </a:r>
            <a:r>
              <a:rPr lang="en" sz="1000" i="1">
                <a:solidFill>
                  <a:srgbClr val="9876AA"/>
                </a:solidFill>
                <a:highlight>
                  <a:srgbClr val="2B2B2B"/>
                </a:highlight>
                <a:latin typeface="Arial"/>
                <a:ea typeface="Arial"/>
                <a:cs typeface="Arial"/>
                <a:sym typeface="Arial"/>
              </a:rPr>
              <a:t>activity_login</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login </a:t>
            </a:r>
            <a:r>
              <a:rPr lang="en" sz="1000">
                <a:solidFill>
                  <a:srgbClr val="A9B7C6"/>
                </a:solidFill>
                <a:highlight>
                  <a:srgbClr val="2B2B2B"/>
                </a:highlight>
                <a:latin typeface="Arial"/>
                <a:ea typeface="Arial"/>
                <a:cs typeface="Arial"/>
                <a:sym typeface="Arial"/>
              </a:rPr>
              <a:t>= findViewById(R.id.</a:t>
            </a:r>
            <a:r>
              <a:rPr lang="en" sz="1000" i="1">
                <a:solidFill>
                  <a:srgbClr val="9876AA"/>
                </a:solidFill>
                <a:highlight>
                  <a:srgbClr val="2B2B2B"/>
                </a:highlight>
                <a:latin typeface="Arial"/>
                <a:ea typeface="Arial"/>
                <a:cs typeface="Arial"/>
                <a:sym typeface="Arial"/>
              </a:rPr>
              <a:t>submit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et </a:t>
            </a:r>
            <a:r>
              <a:rPr lang="en" sz="1000">
                <a:solidFill>
                  <a:srgbClr val="A9B7C6"/>
                </a:solidFill>
                <a:highlight>
                  <a:srgbClr val="2B2B2B"/>
                </a:highlight>
                <a:latin typeface="Arial"/>
                <a:ea typeface="Arial"/>
                <a:cs typeface="Arial"/>
                <a:sym typeface="Arial"/>
              </a:rPr>
              <a:t>= findViewById(R.id.</a:t>
            </a:r>
            <a:r>
              <a:rPr lang="en" sz="1000" i="1">
                <a:solidFill>
                  <a:srgbClr val="9876AA"/>
                </a:solidFill>
                <a:highlight>
                  <a:srgbClr val="2B2B2B"/>
                </a:highlight>
                <a:latin typeface="Arial"/>
                <a:ea typeface="Arial"/>
                <a:cs typeface="Arial"/>
                <a:sym typeface="Arial"/>
              </a:rPr>
              <a:t>name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login </a:t>
            </a:r>
            <a:r>
              <a:rPr lang="en" sz="1000">
                <a:solidFill>
                  <a:srgbClr val="A9B7C6"/>
                </a:solidFill>
                <a:highlight>
                  <a:srgbClr val="2B2B2B"/>
                </a:highlight>
                <a:latin typeface="Arial"/>
                <a:ea typeface="Arial"/>
                <a:cs typeface="Arial"/>
                <a:sym typeface="Arial"/>
              </a:rPr>
              <a:t>= (Button) findViewById(R.id.</a:t>
            </a:r>
            <a:r>
              <a:rPr lang="en" sz="1000" i="1">
                <a:solidFill>
                  <a:srgbClr val="9876AA"/>
                </a:solidFill>
                <a:highlight>
                  <a:srgbClr val="2B2B2B"/>
                </a:highlight>
                <a:latin typeface="Arial"/>
                <a:ea typeface="Arial"/>
                <a:cs typeface="Arial"/>
                <a:sym typeface="Arial"/>
              </a:rPr>
              <a:t>submit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sp </a:t>
            </a:r>
            <a:r>
              <a:rPr lang="en" sz="1000">
                <a:solidFill>
                  <a:srgbClr val="A9B7C6"/>
                </a:solidFill>
                <a:highlight>
                  <a:srgbClr val="2B2B2B"/>
                </a:highlight>
                <a:latin typeface="Arial"/>
                <a:ea typeface="Arial"/>
                <a:cs typeface="Arial"/>
                <a:sym typeface="Arial"/>
              </a:rPr>
              <a:t>= getSharedPreferences(</a:t>
            </a:r>
            <a:r>
              <a:rPr lang="en" sz="1000">
                <a:solidFill>
                  <a:srgbClr val="6A8759"/>
                </a:solidFill>
                <a:highlight>
                  <a:srgbClr val="2B2B2B"/>
                </a:highlight>
                <a:latin typeface="Arial"/>
                <a:ea typeface="Arial"/>
                <a:cs typeface="Arial"/>
                <a:sym typeface="Arial"/>
              </a:rPr>
              <a:t>"login"</a:t>
            </a:r>
            <a:r>
              <a:rPr lang="en" sz="1000">
                <a:solidFill>
                  <a:srgbClr val="CC7832"/>
                </a:solidFill>
                <a:highlight>
                  <a:srgbClr val="2B2B2B"/>
                </a:highlight>
                <a:latin typeface="Arial"/>
                <a:ea typeface="Arial"/>
                <a:cs typeface="Arial"/>
                <a:sym typeface="Arial"/>
              </a:rPr>
              <a:t>,</a:t>
            </a:r>
            <a:r>
              <a:rPr lang="en" sz="1000">
                <a:solidFill>
                  <a:srgbClr val="A9B7C6"/>
                </a:solidFill>
                <a:highlight>
                  <a:srgbClr val="2B2B2B"/>
                </a:highlight>
                <a:latin typeface="Arial"/>
                <a:ea typeface="Arial"/>
                <a:cs typeface="Arial"/>
                <a:sym typeface="Arial"/>
              </a:rPr>
              <a:t>MODE_PRIVATE)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if</a:t>
            </a:r>
            <a:r>
              <a:rPr lang="en" sz="1000">
                <a:solidFill>
                  <a:srgbClr val="A9B7C6"/>
                </a:solidFill>
                <a:highlight>
                  <a:srgbClr val="2B2B2B"/>
                </a:highlight>
                <a:latin typeface="Arial"/>
                <a:ea typeface="Arial"/>
                <a:cs typeface="Arial"/>
                <a:sym typeface="Arial"/>
              </a:rPr>
              <a:t>(sp.getBoolean(</a:t>
            </a:r>
            <a:r>
              <a:rPr lang="en" sz="1000">
                <a:solidFill>
                  <a:srgbClr val="6A8759"/>
                </a:solidFill>
                <a:highlight>
                  <a:srgbClr val="2B2B2B"/>
                </a:highlight>
                <a:latin typeface="Arial"/>
                <a:ea typeface="Arial"/>
                <a:cs typeface="Arial"/>
                <a:sym typeface="Arial"/>
              </a:rPr>
              <a:t>"logged"</a:t>
            </a:r>
            <a:r>
              <a:rPr lang="en" sz="1000">
                <a:solidFill>
                  <a:srgbClr val="CC7832"/>
                </a:solidFill>
                <a:highlight>
                  <a:srgbClr val="2B2B2B"/>
                </a:highlight>
                <a:latin typeface="Arial"/>
                <a:ea typeface="Arial"/>
                <a:cs typeface="Arial"/>
                <a:sym typeface="Arial"/>
              </a:rPr>
              <a:t>,false</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goToTabbedActivity()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login.setOnClickListener(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View.OnClickListener()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@Override</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onClick(View v)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goToTabbedActivity()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sp.edit().putBoolean(</a:t>
            </a:r>
            <a:r>
              <a:rPr lang="en" sz="1000">
                <a:solidFill>
                  <a:srgbClr val="6A8759"/>
                </a:solidFill>
                <a:highlight>
                  <a:srgbClr val="2B2B2B"/>
                </a:highlight>
                <a:latin typeface="Arial"/>
                <a:ea typeface="Arial"/>
                <a:cs typeface="Arial"/>
                <a:sym typeface="Arial"/>
              </a:rPr>
              <a:t>"logged"</a:t>
            </a:r>
            <a:r>
              <a:rPr lang="en" sz="1000">
                <a:solidFill>
                  <a:srgbClr val="CC7832"/>
                </a:solidFill>
                <a:highlight>
                  <a:srgbClr val="2B2B2B"/>
                </a:highlight>
                <a:latin typeface="Arial"/>
                <a:ea typeface="Arial"/>
                <a:cs typeface="Arial"/>
                <a:sym typeface="Arial"/>
              </a:rPr>
              <a:t>,true</a:t>
            </a:r>
            <a:r>
              <a:rPr lang="en" sz="1000">
                <a:solidFill>
                  <a:srgbClr val="A9B7C6"/>
                </a:solidFill>
                <a:highlight>
                  <a:srgbClr val="2B2B2B"/>
                </a:highlight>
                <a:latin typeface="Arial"/>
                <a:ea typeface="Arial"/>
                <a:cs typeface="Arial"/>
                <a:sym typeface="Arial"/>
              </a:rPr>
              <a:t>).apply()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goToTabbedActivity(){</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Intent i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Intent(</a:t>
            </a:r>
            <a:r>
              <a:rPr lang="en" sz="1000">
                <a:solidFill>
                  <a:srgbClr val="CC7832"/>
                </a:solidFill>
                <a:highlight>
                  <a:srgbClr val="2B2B2B"/>
                </a:highlight>
                <a:latin typeface="Arial"/>
                <a:ea typeface="Arial"/>
                <a:cs typeface="Arial"/>
                <a:sym typeface="Arial"/>
              </a:rPr>
              <a:t>this,</a:t>
            </a:r>
            <a:r>
              <a:rPr lang="en" sz="1000">
                <a:solidFill>
                  <a:srgbClr val="A9B7C6"/>
                </a:solidFill>
                <a:highlight>
                  <a:srgbClr val="2B2B2B"/>
                </a:highlight>
                <a:latin typeface="Arial"/>
                <a:ea typeface="Arial"/>
                <a:cs typeface="Arial"/>
                <a:sym typeface="Arial"/>
              </a:rPr>
              <a:t>TabbedActivity.</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startActivity(i)</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finish()</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465" name="Google Shape;465;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152625" y="90250"/>
            <a:ext cx="3012675" cy="2391275"/>
          </a:xfrm>
          <a:prstGeom prst="rect">
            <a:avLst/>
          </a:prstGeom>
          <a:noFill/>
          <a:ln>
            <a:noFill/>
          </a:ln>
        </p:spPr>
      </p:pic>
      <p:sp>
        <p:nvSpPr>
          <p:cNvPr id="135" name="Google Shape;135;p24"/>
          <p:cNvSpPr txBox="1">
            <a:spLocks noGrp="1"/>
          </p:cNvSpPr>
          <p:nvPr>
            <p:ph type="body" idx="1"/>
          </p:nvPr>
        </p:nvSpPr>
        <p:spPr>
          <a:xfrm>
            <a:off x="3205500" y="406075"/>
            <a:ext cx="5805600" cy="2165700"/>
          </a:xfrm>
          <a:prstGeom prst="rect">
            <a:avLst/>
          </a:prstGeom>
          <a:solidFill>
            <a:srgbClr val="6A2F4C">
              <a:alpha val="44380"/>
            </a:srgbClr>
          </a:solidFill>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FFFFFF"/>
                </a:solidFill>
                <a:latin typeface="Architects Daughter"/>
                <a:ea typeface="Architects Daughter"/>
                <a:cs typeface="Architects Daughter"/>
                <a:sym typeface="Architects Daughter"/>
              </a:rPr>
              <a:t>Nowadays, to make video streaming on the internet more accessible for everyone, people are using different ways to achieve this, such as adding captions in videos, including audio description or adding transcript to videos which are helpful for people with hearing impairment. We want to make streaming videos a bit more accessible for everyone by using our app.</a:t>
            </a:r>
            <a:endParaRPr sz="2200">
              <a:solidFill>
                <a:srgbClr val="FFFFFF"/>
              </a:solidFill>
              <a:latin typeface="Architects Daughter"/>
              <a:ea typeface="Architects Daughter"/>
              <a:cs typeface="Architects Daughter"/>
              <a:sym typeface="Architects Daughter"/>
            </a:endParaRPr>
          </a:p>
        </p:txBody>
      </p:sp>
      <p:sp>
        <p:nvSpPr>
          <p:cNvPr id="136" name="Google Shape;136;p24"/>
          <p:cNvSpPr txBox="1"/>
          <p:nvPr/>
        </p:nvSpPr>
        <p:spPr>
          <a:xfrm>
            <a:off x="597825" y="2729675"/>
            <a:ext cx="7636200" cy="2413500"/>
          </a:xfrm>
          <a:prstGeom prst="rect">
            <a:avLst/>
          </a:prstGeom>
          <a:solidFill>
            <a:srgbClr val="6A2F4C">
              <a:alpha val="44380"/>
            </a:srgbClr>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FFFFFF"/>
                </a:solidFill>
                <a:latin typeface="Architects Daughter"/>
                <a:ea typeface="Architects Daughter"/>
                <a:cs typeface="Architects Daughter"/>
                <a:sym typeface="Architects Daughter"/>
              </a:rPr>
              <a:t>In our app we are going to use Sign language to help people with hearing impairment. Our app takes audio as an input and converts it into Indian Sign Language. With our app we hope to make virtual world a better facility for the hearing impaired individuals . Our app aims to get rid of communication barriers by creating the audio track content from online videos obtainable to hearing-impaired people by mechanically generating a video-based speech to signing translation.</a:t>
            </a:r>
            <a:endParaRPr sz="1600">
              <a:solidFill>
                <a:srgbClr val="FFFFFF"/>
              </a:solidFill>
              <a:latin typeface="Architects Daughter"/>
              <a:ea typeface="Architects Daughter"/>
              <a:cs typeface="Architects Daughter"/>
              <a:sym typeface="Architects Daughter"/>
            </a:endParaRPr>
          </a:p>
          <a:p>
            <a:pPr marL="0" lvl="0" indent="0" algn="l" rtl="0">
              <a:lnSpc>
                <a:spcPct val="115000"/>
              </a:lnSpc>
              <a:spcBef>
                <a:spcPts val="0"/>
              </a:spcBef>
              <a:spcAft>
                <a:spcPts val="0"/>
              </a:spcAft>
              <a:buClr>
                <a:schemeClr val="dk1"/>
              </a:buClr>
              <a:buSzPts val="1100"/>
              <a:buFont typeface="Arial"/>
              <a:buNone/>
            </a:pPr>
            <a:r>
              <a:rPr lang="en" sz="1600">
                <a:solidFill>
                  <a:srgbClr val="FFFFFF"/>
                </a:solidFill>
                <a:latin typeface="Architects Daughter"/>
                <a:ea typeface="Architects Daughter"/>
                <a:cs typeface="Architects Daughter"/>
                <a:sym typeface="Architects Daughter"/>
              </a:rPr>
              <a:t>Our app will be easy to use and easily accessible for everyone.</a:t>
            </a:r>
            <a:endParaRPr>
              <a:solidFill>
                <a:srgbClr val="FFFFFF"/>
              </a:solidFill>
            </a:endParaRPr>
          </a:p>
        </p:txBody>
      </p:sp>
      <p:sp>
        <p:nvSpPr>
          <p:cNvPr id="137" name="Google Shape;137;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1"/>
          <p:cNvSpPr txBox="1">
            <a:spLocks noGrp="1"/>
          </p:cNvSpPr>
          <p:nvPr>
            <p:ph type="body" idx="1"/>
          </p:nvPr>
        </p:nvSpPr>
        <p:spPr>
          <a:xfrm>
            <a:off x="720000" y="347025"/>
            <a:ext cx="3940200" cy="4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="#E75480"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=".LoginActivity"</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="337dp"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="166dp"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="36dp"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="20dp"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:paddingTop</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="@string/text_view"</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="?android:attr/windowBackground"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="30sp"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471" name="Google Shape;471;p51"/>
          <p:cNvSpPr txBox="1">
            <a:spLocks noGrp="1"/>
          </p:cNvSpPr>
          <p:nvPr>
            <p:ph type="body" idx="1"/>
          </p:nvPr>
        </p:nvSpPr>
        <p:spPr>
          <a:xfrm>
            <a:off x="5031300" y="347025"/>
            <a:ext cx="3477900" cy="4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&lt;EditText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="@+id/name"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="350dp"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:textColorHint</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:layout_centerHorizontal</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:layout_marginHorizontal</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="76dp"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:autofillHints</a:t>
            </a:r>
            <a:r>
              <a:rPr lang="en" sz="1000">
                <a:solidFill>
                  <a:srgbClr val="6A8759"/>
                </a:solidFill>
                <a:highlight>
                  <a:srgbClr val="2B2B2B"/>
                </a:highlight>
                <a:latin typeface="Arial"/>
                <a:ea typeface="Arial"/>
                <a:cs typeface="Arial"/>
                <a:sym typeface="Arial"/>
              </a:rPr>
              <a:t>="username"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:hint</a:t>
            </a:r>
            <a:r>
              <a:rPr lang="en" sz="1000">
                <a:solidFill>
                  <a:srgbClr val="6A8759"/>
                </a:solidFill>
                <a:highlight>
                  <a:srgbClr val="2B2B2B"/>
                </a:highlight>
                <a:latin typeface="Arial"/>
                <a:ea typeface="Arial"/>
                <a:cs typeface="Arial"/>
                <a:sym typeface="Arial"/>
              </a:rPr>
              <a:t>="Username"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:inputType</a:t>
            </a:r>
            <a:r>
              <a:rPr lang="en" sz="1000">
                <a:solidFill>
                  <a:srgbClr val="6A8759"/>
                </a:solidFill>
                <a:highlight>
                  <a:srgbClr val="2B2B2B"/>
                </a:highlight>
                <a:latin typeface="Arial"/>
                <a:ea typeface="Arial"/>
                <a:cs typeface="Arial"/>
                <a:sym typeface="Arial"/>
              </a:rPr>
              <a:t>="textPersonName"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:paddingStart</a:t>
            </a:r>
            <a:r>
              <a:rPr lang="en" sz="1000">
                <a:solidFill>
                  <a:srgbClr val="6A8759"/>
                </a:solidFill>
                <a:highlight>
                  <a:srgbClr val="2B2B2B"/>
                </a:highlight>
                <a:latin typeface="Arial"/>
                <a:ea typeface="Arial"/>
                <a:cs typeface="Arial"/>
                <a:sym typeface="Arial"/>
              </a:rPr>
              <a:t>="50dp"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="30dp"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="@color/colorPrimaryDark"</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472" name="Google Shape;47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2"/>
          <p:cNvSpPr txBox="1">
            <a:spLocks noGrp="1"/>
          </p:cNvSpPr>
          <p:nvPr>
            <p:ph type="body" idx="1"/>
          </p:nvPr>
        </p:nvSpPr>
        <p:spPr>
          <a:xfrm>
            <a:off x="720000" y="198300"/>
            <a:ext cx="3862500" cy="43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:ignore</a:t>
            </a:r>
            <a:r>
              <a:rPr lang="en" sz="1000">
                <a:solidFill>
                  <a:srgbClr val="6A8759"/>
                </a:solidFill>
                <a:highlight>
                  <a:srgbClr val="2B2B2B"/>
                </a:highlight>
                <a:latin typeface="Arial"/>
                <a:ea typeface="Arial"/>
                <a:cs typeface="Arial"/>
                <a:sym typeface="Arial"/>
              </a:rPr>
              <a:t>="HardcodedText,MissingConstraints"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&lt;EditText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="350dp"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:layout_below</a:t>
            </a:r>
            <a:r>
              <a:rPr lang="en" sz="1000">
                <a:solidFill>
                  <a:srgbClr val="6A8759"/>
                </a:solidFill>
                <a:highlight>
                  <a:srgbClr val="2B2B2B"/>
                </a:highlight>
                <a:latin typeface="Arial"/>
                <a:ea typeface="Arial"/>
                <a:cs typeface="Arial"/>
                <a:sym typeface="Arial"/>
              </a:rPr>
              <a:t>="@+id/name"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:layout_centerHorizontal</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:textColorHint</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:layout_marginHorizontal</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="68dp"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:autofillHints</a:t>
            </a:r>
            <a:r>
              <a:rPr lang="en" sz="1000">
                <a:solidFill>
                  <a:srgbClr val="6A8759"/>
                </a:solidFill>
                <a:highlight>
                  <a:srgbClr val="2B2B2B"/>
                </a:highlight>
                <a:latin typeface="Arial"/>
                <a:ea typeface="Arial"/>
                <a:cs typeface="Arial"/>
                <a:sym typeface="Arial"/>
              </a:rPr>
              <a:t>="Email 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:hint</a:t>
            </a:r>
            <a:r>
              <a:rPr lang="en" sz="1000">
                <a:solidFill>
                  <a:srgbClr val="6A8759"/>
                </a:solidFill>
                <a:highlight>
                  <a:srgbClr val="2B2B2B"/>
                </a:highlight>
                <a:latin typeface="Arial"/>
                <a:ea typeface="Arial"/>
                <a:cs typeface="Arial"/>
                <a:sym typeface="Arial"/>
              </a:rPr>
              <a:t>="Email 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:inputType</a:t>
            </a:r>
            <a:r>
              <a:rPr lang="en" sz="1000">
                <a:solidFill>
                  <a:srgbClr val="6A8759"/>
                </a:solidFill>
                <a:highlight>
                  <a:srgbClr val="2B2B2B"/>
                </a:highlight>
                <a:latin typeface="Arial"/>
                <a:ea typeface="Arial"/>
                <a:cs typeface="Arial"/>
                <a:sym typeface="Arial"/>
              </a:rPr>
              <a:t>="textEmailAddress"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:paddingStart</a:t>
            </a:r>
            <a:r>
              <a:rPr lang="en" sz="1000">
                <a:solidFill>
                  <a:srgbClr val="6A8759"/>
                </a:solidFill>
                <a:highlight>
                  <a:srgbClr val="2B2B2B"/>
                </a:highlight>
                <a:latin typeface="Arial"/>
                <a:ea typeface="Arial"/>
                <a:cs typeface="Arial"/>
                <a:sym typeface="Arial"/>
              </a:rPr>
              <a:t>="50dp"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="30dp"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="@color/colorPrimaryDark"</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:ignore</a:t>
            </a:r>
            <a:r>
              <a:rPr lang="en" sz="1000">
                <a:solidFill>
                  <a:srgbClr val="6A8759"/>
                </a:solidFill>
                <a:highlight>
                  <a:srgbClr val="2B2B2B"/>
                </a:highlight>
                <a:latin typeface="Arial"/>
                <a:ea typeface="Arial"/>
                <a:cs typeface="Arial"/>
                <a:sym typeface="Arial"/>
              </a:rPr>
              <a:t>="HardcodedText,MissingConstraints"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478" name="Google Shape;478;p52"/>
          <p:cNvSpPr txBox="1">
            <a:spLocks noGrp="1"/>
          </p:cNvSpPr>
          <p:nvPr>
            <p:ph type="body" idx="1"/>
          </p:nvPr>
        </p:nvSpPr>
        <p:spPr>
          <a:xfrm>
            <a:off x="4755150" y="198050"/>
            <a:ext cx="3669000" cy="43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&lt;EditText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="350dp"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:layout_below</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:layout_centerHorizontal</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:textColorHint</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:layout_marginHorizontal</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="156dp"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:autofillHints</a:t>
            </a:r>
            <a:r>
              <a:rPr lang="en" sz="1000">
                <a:solidFill>
                  <a:srgbClr val="6A8759"/>
                </a:solidFill>
                <a:highlight>
                  <a:srgbClr val="2B2B2B"/>
                </a:highlight>
                <a:latin typeface="Arial"/>
                <a:ea typeface="Arial"/>
                <a:cs typeface="Arial"/>
                <a:sym typeface="Arial"/>
              </a:rPr>
              <a:t>="Password"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:hint</a:t>
            </a:r>
            <a:r>
              <a:rPr lang="en" sz="1000">
                <a:solidFill>
                  <a:srgbClr val="6A8759"/>
                </a:solidFill>
                <a:highlight>
                  <a:srgbClr val="2B2B2B"/>
                </a:highlight>
                <a:latin typeface="Arial"/>
                <a:ea typeface="Arial"/>
                <a:cs typeface="Arial"/>
                <a:sym typeface="Arial"/>
              </a:rPr>
              <a:t>="Password"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:inputType</a:t>
            </a:r>
            <a:r>
              <a:rPr lang="en" sz="1000">
                <a:solidFill>
                  <a:srgbClr val="6A8759"/>
                </a:solidFill>
                <a:highlight>
                  <a:srgbClr val="2B2B2B"/>
                </a:highlight>
                <a:latin typeface="Arial"/>
                <a:ea typeface="Arial"/>
                <a:cs typeface="Arial"/>
                <a:sym typeface="Arial"/>
              </a:rPr>
              <a:t>="textPassword"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:paddingStart</a:t>
            </a:r>
            <a:r>
              <a:rPr lang="en" sz="1000">
                <a:solidFill>
                  <a:srgbClr val="6A8759"/>
                </a:solidFill>
                <a:highlight>
                  <a:srgbClr val="2B2B2B"/>
                </a:highlight>
                <a:latin typeface="Arial"/>
                <a:ea typeface="Arial"/>
                <a:cs typeface="Arial"/>
                <a:sym typeface="Arial"/>
              </a:rPr>
              <a:t>="50dp"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="30dp"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="@color/colorPrimaryDark"</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:ignore</a:t>
            </a:r>
            <a:r>
              <a:rPr lang="en" sz="1000">
                <a:solidFill>
                  <a:srgbClr val="6A8759"/>
                </a:solidFill>
                <a:highlight>
                  <a:srgbClr val="2B2B2B"/>
                </a:highlight>
                <a:latin typeface="Arial"/>
                <a:ea typeface="Arial"/>
                <a:cs typeface="Arial"/>
                <a:sym typeface="Arial"/>
              </a:rPr>
              <a:t>="HardcodedText"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479" name="Google Shape;479;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3"/>
          <p:cNvSpPr txBox="1">
            <a:spLocks noGrp="1"/>
          </p:cNvSpPr>
          <p:nvPr>
            <p:ph type="body" idx="1"/>
          </p:nvPr>
        </p:nvSpPr>
        <p:spPr>
          <a:xfrm>
            <a:off x="720000" y="532950"/>
            <a:ext cx="3819300" cy="40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&lt;Button</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="@+id/submit"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:layout_below</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="@string/submit"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="@android:color/white"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="#69263A"</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="0.406"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&lt;androidx.constraintlayout.widget.Barrier</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="@+id/barrier"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:barrierDirection</a:t>
            </a:r>
            <a:r>
              <a:rPr lang="en" sz="1000">
                <a:solidFill>
                  <a:srgbClr val="6A8759"/>
                </a:solidFill>
                <a:highlight>
                  <a:srgbClr val="2B2B2B"/>
                </a:highlight>
                <a:latin typeface="Arial"/>
                <a:ea typeface="Arial"/>
                <a:cs typeface="Arial"/>
                <a:sym typeface="Arial"/>
              </a:rPr>
              <a:t>="top"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485" name="Google Shape;485;p53"/>
          <p:cNvSpPr txBox="1">
            <a:spLocks noGrp="1"/>
          </p:cNvSpPr>
          <p:nvPr>
            <p:ph type="body" idx="1"/>
          </p:nvPr>
        </p:nvSpPr>
        <p:spPr>
          <a:xfrm>
            <a:off x="4763775" y="533100"/>
            <a:ext cx="3660300" cy="40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&lt;ImageView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="@+id/user_icon"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="40dp"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:layout_marginLeft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="@+id/name"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:srcCompat</a:t>
            </a:r>
            <a:r>
              <a:rPr lang="en" sz="1000">
                <a:solidFill>
                  <a:srgbClr val="6A8759"/>
                </a:solidFill>
                <a:highlight>
                  <a:srgbClr val="2B2B2B"/>
                </a:highlight>
                <a:latin typeface="Arial"/>
                <a:ea typeface="Arial"/>
                <a:cs typeface="Arial"/>
                <a:sym typeface="Arial"/>
              </a:rPr>
              <a:t>="@drawable/username_icon"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="@+id/email_icon"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="40dp"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:layout_marginLeft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="@+id/email_id"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endParaRPr>
              <a:solidFill>
                <a:schemeClr val="lt2"/>
              </a:solidFill>
            </a:endParaRPr>
          </a:p>
          <a:p>
            <a:pPr marL="0" lvl="0" indent="0" algn="l" rtl="0">
              <a:spcBef>
                <a:spcPts val="0"/>
              </a:spcBef>
              <a:spcAft>
                <a:spcPts val="0"/>
              </a:spcAft>
              <a:buNone/>
            </a:pPr>
            <a:endParaRPr/>
          </a:p>
        </p:txBody>
      </p:sp>
      <p:sp>
        <p:nvSpPr>
          <p:cNvPr id="486" name="Google Shape;486;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4"/>
          <p:cNvSpPr txBox="1">
            <a:spLocks noGrp="1"/>
          </p:cNvSpPr>
          <p:nvPr>
            <p:ph type="body" idx="1"/>
          </p:nvPr>
        </p:nvSpPr>
        <p:spPr>
          <a:xfrm>
            <a:off x="720000" y="526425"/>
            <a:ext cx="3759000" cy="40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:srcCompat</a:t>
            </a:r>
            <a:r>
              <a:rPr lang="en" sz="1000">
                <a:solidFill>
                  <a:srgbClr val="6A8759"/>
                </a:solidFill>
                <a:highlight>
                  <a:srgbClr val="2B2B2B"/>
                </a:highlight>
                <a:latin typeface="Arial"/>
                <a:ea typeface="Arial"/>
                <a:cs typeface="Arial"/>
                <a:sym typeface="Arial"/>
              </a:rPr>
              <a:t>="@drawable/email_id_icon"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="@+id/password_icon"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="40dp"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="55dp"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:layout_marginLeft</a:t>
            </a:r>
            <a:r>
              <a:rPr lang="en" sz="1000">
                <a:solidFill>
                  <a:srgbClr val="6A8759"/>
                </a:solidFill>
                <a:highlight>
                  <a:srgbClr val="2B2B2B"/>
                </a:highlight>
                <a:latin typeface="Arial"/>
                <a:ea typeface="Arial"/>
                <a:cs typeface="Arial"/>
                <a:sym typeface="Arial"/>
              </a:rPr>
              <a:t>="28dp"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="10dp"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="@+id/submit"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="@+id/password"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:srcCompat</a:t>
            </a:r>
            <a:r>
              <a:rPr lang="en" sz="1000">
                <a:solidFill>
                  <a:srgbClr val="6A8759"/>
                </a:solidFill>
                <a:highlight>
                  <a:srgbClr val="2B2B2B"/>
                </a:highlight>
                <a:latin typeface="Arial"/>
                <a:ea typeface="Arial"/>
                <a:cs typeface="Arial"/>
                <a:sym typeface="Arial"/>
              </a:rPr>
              <a:t>="@drawable/password_icon"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492" name="Google Shape;492;p54"/>
          <p:cNvSpPr txBox="1">
            <a:spLocks noGrp="1"/>
          </p:cNvSpPr>
          <p:nvPr>
            <p:ph type="body" idx="1"/>
          </p:nvPr>
        </p:nvSpPr>
        <p:spPr>
          <a:xfrm>
            <a:off x="4665000" y="458575"/>
            <a:ext cx="3759000" cy="411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TABBED ACTIVITY:</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androidx.appcompat.app.AppCompatActivity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androidx.viewpager.widget.ViewPager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com.google.android.material.tabs.TabItem</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com.google.android.material.tabs.TabLayout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TabbedActivity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AppCompatActivity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TabLayout </a:t>
            </a:r>
            <a:r>
              <a:rPr lang="en" sz="1000">
                <a:solidFill>
                  <a:srgbClr val="9876AA"/>
                </a:solidFill>
                <a:highlight>
                  <a:srgbClr val="2B2B2B"/>
                </a:highlight>
                <a:latin typeface="Arial"/>
                <a:ea typeface="Arial"/>
                <a:cs typeface="Arial"/>
                <a:sym typeface="Arial"/>
              </a:rPr>
              <a:t>tabLayout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TabItem </a:t>
            </a:r>
            <a:r>
              <a:rPr lang="en" sz="1000">
                <a:solidFill>
                  <a:srgbClr val="9876AA"/>
                </a:solidFill>
                <a:highlight>
                  <a:srgbClr val="2B2B2B"/>
                </a:highlight>
                <a:latin typeface="Arial"/>
                <a:ea typeface="Arial"/>
                <a:cs typeface="Arial"/>
                <a:sym typeface="Arial"/>
              </a:rPr>
              <a:t>tabItem1</a:t>
            </a:r>
            <a:r>
              <a:rPr lang="en" sz="1000">
                <a:solidFill>
                  <a:srgbClr val="CC7832"/>
                </a:solidFill>
                <a:highlight>
                  <a:srgbClr val="2B2B2B"/>
                </a:highlight>
                <a:latin typeface="Arial"/>
                <a:ea typeface="Arial"/>
                <a:cs typeface="Arial"/>
                <a:sym typeface="Arial"/>
              </a:rPr>
              <a:t>,</a:t>
            </a:r>
            <a:r>
              <a:rPr lang="en" sz="1000">
                <a:solidFill>
                  <a:srgbClr val="9876AA"/>
                </a:solidFill>
                <a:highlight>
                  <a:srgbClr val="2B2B2B"/>
                </a:highlight>
                <a:latin typeface="Arial"/>
                <a:ea typeface="Arial"/>
                <a:cs typeface="Arial"/>
                <a:sym typeface="Arial"/>
              </a:rPr>
              <a:t>tabItem2</a:t>
            </a: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tabItem3</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ViewPager </a:t>
            </a:r>
            <a:r>
              <a:rPr lang="en" sz="1000">
                <a:solidFill>
                  <a:srgbClr val="9876AA"/>
                </a:solidFill>
                <a:highlight>
                  <a:srgbClr val="2B2B2B"/>
                </a:highlight>
                <a:latin typeface="Arial"/>
                <a:ea typeface="Arial"/>
                <a:cs typeface="Arial"/>
                <a:sym typeface="Arial"/>
              </a:rPr>
              <a:t>viewPager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PageAdapter </a:t>
            </a:r>
            <a:r>
              <a:rPr lang="en" sz="1000">
                <a:solidFill>
                  <a:srgbClr val="9876AA"/>
                </a:solidFill>
                <a:highlight>
                  <a:srgbClr val="2B2B2B"/>
                </a:highlight>
                <a:latin typeface="Arial"/>
                <a:ea typeface="Arial"/>
                <a:cs typeface="Arial"/>
                <a:sym typeface="Arial"/>
              </a:rPr>
              <a:t>pageAdapter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protected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setContentView(R.layout.</a:t>
            </a:r>
            <a:r>
              <a:rPr lang="en" sz="1000" i="1">
                <a:solidFill>
                  <a:srgbClr val="9876AA"/>
                </a:solidFill>
                <a:highlight>
                  <a:srgbClr val="2B2B2B"/>
                </a:highlight>
                <a:latin typeface="Arial"/>
                <a:ea typeface="Arial"/>
                <a:cs typeface="Arial"/>
                <a:sym typeface="Arial"/>
              </a:rPr>
              <a:t>activity_tabbed</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TabLayout tabLayout = (TabLayout) findViewById(R.id.</a:t>
            </a:r>
            <a:r>
              <a:rPr lang="en" sz="1000" i="1">
                <a:solidFill>
                  <a:srgbClr val="9876AA"/>
                </a:solidFill>
                <a:highlight>
                  <a:srgbClr val="2B2B2B"/>
                </a:highlight>
                <a:latin typeface="Arial"/>
                <a:ea typeface="Arial"/>
                <a:cs typeface="Arial"/>
                <a:sym typeface="Arial"/>
              </a:rPr>
              <a:t>tablayout1</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TabItem tabItem1 = (TabItem) findViewById(R.id.</a:t>
            </a:r>
            <a:r>
              <a:rPr lang="en" sz="1000" i="1">
                <a:solidFill>
                  <a:srgbClr val="9876AA"/>
                </a:solidFill>
                <a:highlight>
                  <a:srgbClr val="2B2B2B"/>
                </a:highlight>
                <a:latin typeface="Arial"/>
                <a:ea typeface="Arial"/>
                <a:cs typeface="Arial"/>
                <a:sym typeface="Arial"/>
              </a:rPr>
              <a:t>tab1</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TabItem tabItem2 = (TabItem) findViewById(R.id.</a:t>
            </a:r>
            <a:r>
              <a:rPr lang="en" sz="1000" i="1">
                <a:solidFill>
                  <a:srgbClr val="9876AA"/>
                </a:solidFill>
                <a:highlight>
                  <a:srgbClr val="2B2B2B"/>
                </a:highlight>
                <a:latin typeface="Arial"/>
                <a:ea typeface="Arial"/>
                <a:cs typeface="Arial"/>
                <a:sym typeface="Arial"/>
              </a:rPr>
              <a:t>tab2</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493" name="Google Shape;493;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5"/>
          <p:cNvSpPr txBox="1">
            <a:spLocks noGrp="1"/>
          </p:cNvSpPr>
          <p:nvPr>
            <p:ph type="body" idx="1"/>
          </p:nvPr>
        </p:nvSpPr>
        <p:spPr>
          <a:xfrm>
            <a:off x="487000" y="135300"/>
            <a:ext cx="3957600" cy="500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TabItem tabItem3 = (TabItem) findViewById(R.id.</a:t>
            </a:r>
            <a:r>
              <a:rPr lang="en" sz="1000" i="1">
                <a:solidFill>
                  <a:srgbClr val="9876AA"/>
                </a:solidFill>
                <a:highlight>
                  <a:srgbClr val="2B2B2B"/>
                </a:highlight>
                <a:latin typeface="Arial"/>
                <a:ea typeface="Arial"/>
                <a:cs typeface="Arial"/>
                <a:sym typeface="Arial"/>
              </a:rPr>
              <a:t>tab3</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ViewPager viewPager = (ViewPager) findViewById(R.id.</a:t>
            </a:r>
            <a:r>
              <a:rPr lang="en" sz="1000" i="1">
                <a:solidFill>
                  <a:srgbClr val="9876AA"/>
                </a:solidFill>
                <a:highlight>
                  <a:srgbClr val="2B2B2B"/>
                </a:highlight>
                <a:latin typeface="Arial"/>
                <a:ea typeface="Arial"/>
                <a:cs typeface="Arial"/>
                <a:sym typeface="Arial"/>
              </a:rPr>
              <a:t>vpager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pageAdapter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PageAdapter(getSupportFragmentManager()</a:t>
            </a:r>
            <a:r>
              <a:rPr lang="en" sz="1000">
                <a:solidFill>
                  <a:srgbClr val="CC7832"/>
                </a:solidFill>
                <a:highlight>
                  <a:srgbClr val="2B2B2B"/>
                </a:highlight>
                <a:latin typeface="Arial"/>
                <a:ea typeface="Arial"/>
                <a:cs typeface="Arial"/>
                <a:sym typeface="Arial"/>
              </a:rPr>
              <a:t>,</a:t>
            </a:r>
            <a:r>
              <a:rPr lang="en" sz="1000">
                <a:solidFill>
                  <a:srgbClr val="A9B7C6"/>
                </a:solidFill>
                <a:highlight>
                  <a:srgbClr val="2B2B2B"/>
                </a:highlight>
                <a:latin typeface="Arial"/>
                <a:ea typeface="Arial"/>
                <a:cs typeface="Arial"/>
                <a:sym typeface="Arial"/>
              </a:rPr>
              <a:t>tabLayout.getTabCount())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viewPager.setAdapter(</a:t>
            </a:r>
            <a:r>
              <a:rPr lang="en" sz="1000">
                <a:solidFill>
                  <a:srgbClr val="9876AA"/>
                </a:solidFill>
                <a:highlight>
                  <a:srgbClr val="2B2B2B"/>
                </a:highlight>
                <a:latin typeface="Arial"/>
                <a:ea typeface="Arial"/>
                <a:cs typeface="Arial"/>
                <a:sym typeface="Arial"/>
              </a:rPr>
              <a:t>pageAdapter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tabLayout.setOnTabSelectedListener(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TabLayout.OnTabSelectedListener()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onTabSelected</a:t>
            </a:r>
            <a:r>
              <a:rPr lang="en" sz="1000">
                <a:solidFill>
                  <a:srgbClr val="A9B7C6"/>
                </a:solidFill>
                <a:highlight>
                  <a:srgbClr val="2B2B2B"/>
                </a:highlight>
                <a:latin typeface="Arial"/>
                <a:ea typeface="Arial"/>
                <a:cs typeface="Arial"/>
                <a:sym typeface="Arial"/>
              </a:rPr>
              <a:t>(TabLayout.Tab tab)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389C5"/>
                </a:solidFill>
                <a:highlight>
                  <a:srgbClr val="2B2B2B"/>
                </a:highlight>
                <a:latin typeface="Arial"/>
                <a:ea typeface="Arial"/>
                <a:cs typeface="Arial"/>
                <a:sym typeface="Arial"/>
              </a:rPr>
              <a:t>viewPager</a:t>
            </a:r>
            <a:r>
              <a:rPr lang="en" sz="1000">
                <a:solidFill>
                  <a:srgbClr val="A9B7C6"/>
                </a:solidFill>
                <a:highlight>
                  <a:srgbClr val="2B2B2B"/>
                </a:highlight>
                <a:latin typeface="Arial"/>
                <a:ea typeface="Arial"/>
                <a:cs typeface="Arial"/>
                <a:sym typeface="Arial"/>
              </a:rPr>
              <a:t>.setCurrentItem(tab.getPosition())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if</a:t>
            </a:r>
            <a:r>
              <a:rPr lang="en" sz="1000">
                <a:solidFill>
                  <a:srgbClr val="A9B7C6"/>
                </a:solidFill>
                <a:highlight>
                  <a:srgbClr val="2B2B2B"/>
                </a:highlight>
                <a:latin typeface="Arial"/>
                <a:ea typeface="Arial"/>
                <a:cs typeface="Arial"/>
                <a:sym typeface="Arial"/>
              </a:rPr>
              <a:t>(tab.getPosition()==</a:t>
            </a:r>
            <a:r>
              <a:rPr lang="en" sz="1000">
                <a:solidFill>
                  <a:srgbClr val="6897BB"/>
                </a:solidFill>
                <a:highlight>
                  <a:srgbClr val="2B2B2B"/>
                </a:highlight>
                <a:latin typeface="Arial"/>
                <a:ea typeface="Arial"/>
                <a:cs typeface="Arial"/>
                <a:sym typeface="Arial"/>
              </a:rPr>
              <a:t>0 </a:t>
            </a:r>
            <a:r>
              <a:rPr lang="en" sz="1000">
                <a:solidFill>
                  <a:srgbClr val="A9B7C6"/>
                </a:solidFill>
                <a:highlight>
                  <a:srgbClr val="2B2B2B"/>
                </a:highlight>
                <a:latin typeface="Arial"/>
                <a:ea typeface="Arial"/>
                <a:cs typeface="Arial"/>
                <a:sym typeface="Arial"/>
              </a:rPr>
              <a:t>|| tab.getPosition()==</a:t>
            </a:r>
            <a:r>
              <a:rPr lang="en" sz="1000">
                <a:solidFill>
                  <a:srgbClr val="6897BB"/>
                </a:solidFill>
                <a:highlight>
                  <a:srgbClr val="2B2B2B"/>
                </a:highlight>
                <a:latin typeface="Arial"/>
                <a:ea typeface="Arial"/>
                <a:cs typeface="Arial"/>
                <a:sym typeface="Arial"/>
              </a:rPr>
              <a:t>1 </a:t>
            </a:r>
            <a:r>
              <a:rPr lang="en" sz="1000">
                <a:solidFill>
                  <a:srgbClr val="A9B7C6"/>
                </a:solidFill>
                <a:highlight>
                  <a:srgbClr val="2B2B2B"/>
                </a:highlight>
                <a:latin typeface="Arial"/>
                <a:ea typeface="Arial"/>
                <a:cs typeface="Arial"/>
                <a:sym typeface="Arial"/>
              </a:rPr>
              <a:t>|| tab.getPosition()==</a:t>
            </a:r>
            <a:r>
              <a:rPr lang="en" sz="1000">
                <a:solidFill>
                  <a:srgbClr val="6897BB"/>
                </a:solidFill>
                <a:highlight>
                  <a:srgbClr val="2B2B2B"/>
                </a:highlight>
                <a:latin typeface="Arial"/>
                <a:ea typeface="Arial"/>
                <a:cs typeface="Arial"/>
                <a:sym typeface="Arial"/>
              </a:rPr>
              <a:t>2</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pageAdapter</a:t>
            </a:r>
            <a:r>
              <a:rPr lang="en" sz="1000">
                <a:solidFill>
                  <a:srgbClr val="A9B7C6"/>
                </a:solidFill>
                <a:highlight>
                  <a:srgbClr val="2B2B2B"/>
                </a:highlight>
                <a:latin typeface="Arial"/>
                <a:ea typeface="Arial"/>
                <a:cs typeface="Arial"/>
                <a:sym typeface="Arial"/>
              </a:rPr>
              <a:t>.notifyDataSetChanged()</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onTabUnselected</a:t>
            </a:r>
            <a:r>
              <a:rPr lang="en" sz="1000">
                <a:solidFill>
                  <a:srgbClr val="A9B7C6"/>
                </a:solidFill>
                <a:highlight>
                  <a:srgbClr val="2B2B2B"/>
                </a:highlight>
                <a:latin typeface="Arial"/>
                <a:ea typeface="Arial"/>
                <a:cs typeface="Arial"/>
                <a:sym typeface="Arial"/>
              </a:rPr>
              <a:t>(TabLayout.Tab tab)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onTabReselected</a:t>
            </a:r>
            <a:r>
              <a:rPr lang="en" sz="1000">
                <a:solidFill>
                  <a:srgbClr val="A9B7C6"/>
                </a:solidFill>
                <a:highlight>
                  <a:srgbClr val="2B2B2B"/>
                </a:highlight>
                <a:latin typeface="Arial"/>
                <a:ea typeface="Arial"/>
                <a:cs typeface="Arial"/>
                <a:sym typeface="Arial"/>
              </a:rPr>
              <a:t>(TabLayout.Tab tab)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viewPager.addOnPageChangeListener(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TabLayout.TabLayoutOnPageChangeListener(tabLayout))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//listen for scroll or page change</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499" name="Google Shape;499;p55"/>
          <p:cNvSpPr txBox="1">
            <a:spLocks noGrp="1"/>
          </p:cNvSpPr>
          <p:nvPr>
            <p:ph type="body" idx="1"/>
          </p:nvPr>
        </p:nvSpPr>
        <p:spPr>
          <a:xfrm>
            <a:off x="4712000" y="211800"/>
            <a:ext cx="3832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PAGEADAPTER ACTIVITY JAVA</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NonNull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androidx.fragment.app.FragmentManager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androidx.fragment.app.FragmentPagerAdapter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PageAdapter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FragmentPagerAdapter</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int </a:t>
            </a:r>
            <a:r>
              <a:rPr lang="en" sz="1000">
                <a:solidFill>
                  <a:srgbClr val="9876AA"/>
                </a:solidFill>
                <a:highlight>
                  <a:srgbClr val="2B2B2B"/>
                </a:highlight>
                <a:latin typeface="Arial"/>
                <a:ea typeface="Arial"/>
                <a:cs typeface="Arial"/>
                <a:sym typeface="Arial"/>
              </a:rPr>
              <a:t>tabcount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FFC66D"/>
                </a:solidFill>
                <a:highlight>
                  <a:srgbClr val="2B2B2B"/>
                </a:highlight>
                <a:latin typeface="Arial"/>
                <a:ea typeface="Arial"/>
                <a:cs typeface="Arial"/>
                <a:sym typeface="Arial"/>
              </a:rPr>
              <a:t>PageAdapter</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@NonNull </a:t>
            </a:r>
            <a:r>
              <a:rPr lang="en" sz="1000">
                <a:solidFill>
                  <a:srgbClr val="A9B7C6"/>
                </a:solidFill>
                <a:highlight>
                  <a:srgbClr val="2B2B2B"/>
                </a:highlight>
                <a:latin typeface="Arial"/>
                <a:ea typeface="Arial"/>
                <a:cs typeface="Arial"/>
                <a:sym typeface="Arial"/>
              </a:rPr>
              <a:t>FragmentManager fm</a:t>
            </a:r>
            <a:r>
              <a:rPr lang="en" sz="1000">
                <a:solidFill>
                  <a:srgbClr val="CC7832"/>
                </a:solidFill>
                <a:highlight>
                  <a:srgbClr val="2B2B2B"/>
                </a:highlight>
                <a:latin typeface="Arial"/>
                <a:ea typeface="Arial"/>
                <a:cs typeface="Arial"/>
                <a:sym typeface="Arial"/>
              </a:rPr>
              <a:t>, int </a:t>
            </a:r>
            <a:r>
              <a:rPr lang="en" sz="1000">
                <a:solidFill>
                  <a:srgbClr val="A9B7C6"/>
                </a:solidFill>
                <a:highlight>
                  <a:srgbClr val="2B2B2B"/>
                </a:highlight>
                <a:latin typeface="Arial"/>
                <a:ea typeface="Arial"/>
                <a:cs typeface="Arial"/>
                <a:sym typeface="Arial"/>
              </a:rPr>
              <a:t>behavior)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(fm</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behavior)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tabcount</a:t>
            </a:r>
            <a:r>
              <a:rPr lang="en" sz="1000">
                <a:solidFill>
                  <a:srgbClr val="A9B7C6"/>
                </a:solidFill>
                <a:highlight>
                  <a:srgbClr val="2B2B2B"/>
                </a:highlight>
                <a:latin typeface="Arial"/>
                <a:ea typeface="Arial"/>
                <a:cs typeface="Arial"/>
                <a:sym typeface="Arial"/>
              </a:rPr>
              <a:t>=behavior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a:p>
        </p:txBody>
      </p:sp>
      <p:sp>
        <p:nvSpPr>
          <p:cNvPr id="500" name="Google Shape;500;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6"/>
          <p:cNvSpPr txBox="1">
            <a:spLocks noGrp="1"/>
          </p:cNvSpPr>
          <p:nvPr>
            <p:ph type="body" idx="1"/>
          </p:nvPr>
        </p:nvSpPr>
        <p:spPr>
          <a:xfrm>
            <a:off x="720000" y="431500"/>
            <a:ext cx="3474300" cy="41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@NonNull</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a:t>
            </a:r>
            <a:r>
              <a:rPr lang="en" sz="1000">
                <a:solidFill>
                  <a:srgbClr val="A9B7C6"/>
                </a:solidFill>
                <a:highlight>
                  <a:srgbClr val="2B2B2B"/>
                </a:highlight>
                <a:latin typeface="Arial"/>
                <a:ea typeface="Arial"/>
                <a:cs typeface="Arial"/>
                <a:sym typeface="Arial"/>
              </a:rPr>
              <a:t>Fragment </a:t>
            </a:r>
            <a:r>
              <a:rPr lang="en" sz="1000">
                <a:solidFill>
                  <a:srgbClr val="FFC66D"/>
                </a:solidFill>
                <a:highlight>
                  <a:srgbClr val="2B2B2B"/>
                </a:highlight>
                <a:latin typeface="Arial"/>
                <a:ea typeface="Arial"/>
                <a:cs typeface="Arial"/>
                <a:sym typeface="Arial"/>
              </a:rPr>
              <a:t>getItem</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int </a:t>
            </a:r>
            <a:r>
              <a:rPr lang="en" sz="1000">
                <a:solidFill>
                  <a:srgbClr val="A9B7C6"/>
                </a:solidFill>
                <a:highlight>
                  <a:srgbClr val="2B2B2B"/>
                </a:highlight>
                <a:latin typeface="Arial"/>
                <a:ea typeface="Arial"/>
                <a:cs typeface="Arial"/>
                <a:sym typeface="Arial"/>
              </a:rPr>
              <a:t>position)</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switch </a:t>
            </a:r>
            <a:r>
              <a:rPr lang="en" sz="1000">
                <a:solidFill>
                  <a:srgbClr val="A9B7C6"/>
                </a:solidFill>
                <a:highlight>
                  <a:srgbClr val="2B2B2B"/>
                </a:highlight>
                <a:latin typeface="Arial"/>
                <a:ea typeface="Arial"/>
                <a:cs typeface="Arial"/>
                <a:sym typeface="Arial"/>
              </a:rPr>
              <a:t>(position)</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case </a:t>
            </a:r>
            <a:r>
              <a:rPr lang="en" sz="1000">
                <a:solidFill>
                  <a:srgbClr val="6897BB"/>
                </a:solidFill>
                <a:highlight>
                  <a:srgbClr val="2B2B2B"/>
                </a:highlight>
                <a:latin typeface="Arial"/>
                <a:ea typeface="Arial"/>
                <a:cs typeface="Arial"/>
                <a:sym typeface="Arial"/>
              </a:rPr>
              <a:t>0 </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new </a:t>
            </a:r>
            <a:r>
              <a:rPr lang="en" sz="1000">
                <a:solidFill>
                  <a:srgbClr val="A9B7C6"/>
                </a:solidFill>
                <a:highlight>
                  <a:srgbClr val="2B2B2B"/>
                </a:highlight>
                <a:latin typeface="Arial"/>
                <a:ea typeface="Arial"/>
                <a:cs typeface="Arial"/>
                <a:sym typeface="Arial"/>
              </a:rPr>
              <a:t>QuotesFragment()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case </a:t>
            </a:r>
            <a:r>
              <a:rPr lang="en" sz="1000">
                <a:solidFill>
                  <a:srgbClr val="6897BB"/>
                </a:solidFill>
                <a:highlight>
                  <a:srgbClr val="2B2B2B"/>
                </a:highlight>
                <a:latin typeface="Arial"/>
                <a:ea typeface="Arial"/>
                <a:cs typeface="Arial"/>
                <a:sym typeface="Arial"/>
              </a:rPr>
              <a:t>1 </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new </a:t>
            </a:r>
            <a:r>
              <a:rPr lang="en" sz="1000">
                <a:solidFill>
                  <a:srgbClr val="A9B7C6"/>
                </a:solidFill>
                <a:highlight>
                  <a:srgbClr val="2B2B2B"/>
                </a:highlight>
                <a:latin typeface="Arial"/>
                <a:ea typeface="Arial"/>
                <a:cs typeface="Arial"/>
                <a:sym typeface="Arial"/>
              </a:rPr>
              <a:t>DirectionFragment()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case </a:t>
            </a:r>
            <a:r>
              <a:rPr lang="en" sz="1000">
                <a:solidFill>
                  <a:srgbClr val="6897BB"/>
                </a:solidFill>
                <a:highlight>
                  <a:srgbClr val="2B2B2B"/>
                </a:highlight>
                <a:latin typeface="Arial"/>
                <a:ea typeface="Arial"/>
                <a:cs typeface="Arial"/>
                <a:sym typeface="Arial"/>
              </a:rPr>
              <a:t>2 </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new </a:t>
            </a:r>
            <a:r>
              <a:rPr lang="en" sz="1000">
                <a:solidFill>
                  <a:srgbClr val="A9B7C6"/>
                </a:solidFill>
                <a:highlight>
                  <a:srgbClr val="2B2B2B"/>
                </a:highlight>
                <a:latin typeface="Arial"/>
                <a:ea typeface="Arial"/>
                <a:cs typeface="Arial"/>
                <a:sym typeface="Arial"/>
              </a:rPr>
              <a:t>ConverterrFragment()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default</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null;</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int </a:t>
            </a:r>
            <a:r>
              <a:rPr lang="en" sz="1000">
                <a:solidFill>
                  <a:srgbClr val="FFC66D"/>
                </a:solidFill>
                <a:highlight>
                  <a:srgbClr val="2B2B2B"/>
                </a:highlight>
                <a:latin typeface="Arial"/>
                <a:ea typeface="Arial"/>
                <a:cs typeface="Arial"/>
                <a:sym typeface="Arial"/>
              </a:rPr>
              <a:t>getCount</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a:t>
            </a:r>
            <a:r>
              <a:rPr lang="en" sz="1000">
                <a:solidFill>
                  <a:srgbClr val="9876AA"/>
                </a:solidFill>
                <a:highlight>
                  <a:srgbClr val="2B2B2B"/>
                </a:highlight>
                <a:latin typeface="Arial"/>
                <a:ea typeface="Arial"/>
                <a:cs typeface="Arial"/>
                <a:sym typeface="Arial"/>
              </a:rPr>
              <a:t>tabcount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506" name="Google Shape;506;p56"/>
          <p:cNvSpPr txBox="1">
            <a:spLocks noGrp="1"/>
          </p:cNvSpPr>
          <p:nvPr>
            <p:ph type="body" idx="1"/>
          </p:nvPr>
        </p:nvSpPr>
        <p:spPr>
          <a:xfrm>
            <a:off x="4910500" y="388350"/>
            <a:ext cx="3513600" cy="41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WELCOME ACTIVITY:</a:t>
            </a:r>
            <a:endParaRPr>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 simple {</a:t>
            </a:r>
            <a:r>
              <a:rPr lang="en" sz="1000" b="1" i="1">
                <a:solidFill>
                  <a:srgbClr val="629755"/>
                </a:solidFill>
                <a:highlight>
                  <a:srgbClr val="2B2B2B"/>
                </a:highlight>
                <a:latin typeface="Arial"/>
                <a:ea typeface="Arial"/>
                <a:cs typeface="Arial"/>
                <a:sym typeface="Arial"/>
              </a:rPr>
              <a:t>@link </a:t>
            </a:r>
            <a:r>
              <a:rPr lang="en" sz="1000" i="1">
                <a:solidFill>
                  <a:srgbClr val="629755"/>
                </a:solidFill>
                <a:highlight>
                  <a:srgbClr val="2B2B2B"/>
                </a:highlight>
                <a:latin typeface="Arial"/>
                <a:ea typeface="Arial"/>
                <a:cs typeface="Arial"/>
                <a:sym typeface="Arial"/>
              </a:rPr>
              <a:t>Fragment} subclass.</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Use the {</a:t>
            </a:r>
            <a:r>
              <a:rPr lang="en" sz="1000" b="1" i="1">
                <a:solidFill>
                  <a:srgbClr val="629755"/>
                </a:solidFill>
                <a:highlight>
                  <a:srgbClr val="2B2B2B"/>
                </a:highlight>
                <a:latin typeface="Arial"/>
                <a:ea typeface="Arial"/>
                <a:cs typeface="Arial"/>
                <a:sym typeface="Arial"/>
              </a:rPr>
              <a:t>@link </a:t>
            </a:r>
            <a:r>
              <a:rPr lang="en" sz="1000" i="1">
                <a:solidFill>
                  <a:srgbClr val="629755"/>
                </a:solidFill>
                <a:highlight>
                  <a:srgbClr val="2B2B2B"/>
                </a:highlight>
                <a:latin typeface="Arial"/>
                <a:ea typeface="Arial"/>
                <a:cs typeface="Arial"/>
                <a:sym typeface="Arial"/>
              </a:rPr>
              <a:t>QuotesFragment#newInstance} factory method to</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create an instance of this fragment.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QuotesFragment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lang="en" sz="1000" i="1">
                <a:solidFill>
                  <a:srgbClr val="A8C023"/>
                </a:solidFill>
                <a:highlight>
                  <a:srgbClr val="2B2B2B"/>
                </a:highlight>
                <a:latin typeface="Arial"/>
                <a:ea typeface="Arial"/>
                <a:cs typeface="Arial"/>
                <a:sym typeface="Arial"/>
              </a:rPr>
              <a:t>TODO: Rename parameter arguments, choose names that match</a:t>
            </a:r>
            <a:endParaRPr sz="1000" i="1">
              <a:solidFill>
                <a:srgbClr val="A8C023"/>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A8C023"/>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the fragment initialization parameters, e.g. ARG_ITEM_NUMBER</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static final </a:t>
            </a:r>
            <a:r>
              <a:rPr lang="en" sz="1000">
                <a:solidFill>
                  <a:srgbClr val="A9B7C6"/>
                </a:solidFill>
                <a:highlight>
                  <a:srgbClr val="2B2B2B"/>
                </a:highlight>
                <a:latin typeface="Arial"/>
                <a:ea typeface="Arial"/>
                <a:cs typeface="Arial"/>
                <a:sym typeface="Arial"/>
              </a:rPr>
              <a:t>String </a:t>
            </a:r>
            <a:r>
              <a:rPr lang="en" sz="1000" i="1">
                <a:solidFill>
                  <a:srgbClr val="9876AA"/>
                </a:solidFill>
                <a:highlight>
                  <a:srgbClr val="2B2B2B"/>
                </a:highlight>
                <a:latin typeface="Arial"/>
                <a:ea typeface="Arial"/>
                <a:cs typeface="Arial"/>
                <a:sym typeface="Arial"/>
              </a:rPr>
              <a:t>ARG_PARAM1 </a:t>
            </a:r>
            <a:r>
              <a:rPr lang="en" sz="1000">
                <a:solidFill>
                  <a:srgbClr val="A9B7C6"/>
                </a:solidFill>
                <a:highlight>
                  <a:srgbClr val="2B2B2B"/>
                </a:highlight>
                <a:latin typeface="Arial"/>
                <a:ea typeface="Arial"/>
                <a:cs typeface="Arial"/>
                <a:sym typeface="Arial"/>
              </a:rPr>
              <a:t>= </a:t>
            </a:r>
            <a:r>
              <a:rPr lang="en" sz="1000">
                <a:solidFill>
                  <a:srgbClr val="6A8759"/>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private static final </a:t>
            </a:r>
            <a:r>
              <a:rPr lang="en" sz="1000">
                <a:solidFill>
                  <a:srgbClr val="A9B7C6"/>
                </a:solidFill>
                <a:highlight>
                  <a:srgbClr val="2B2B2B"/>
                </a:highlight>
                <a:latin typeface="Arial"/>
                <a:ea typeface="Arial"/>
                <a:cs typeface="Arial"/>
                <a:sym typeface="Arial"/>
              </a:rPr>
              <a:t>String </a:t>
            </a:r>
            <a:r>
              <a:rPr lang="en" sz="1000" i="1">
                <a:solidFill>
                  <a:srgbClr val="9876AA"/>
                </a:solidFill>
                <a:highlight>
                  <a:srgbClr val="2B2B2B"/>
                </a:highlight>
                <a:latin typeface="Arial"/>
                <a:ea typeface="Arial"/>
                <a:cs typeface="Arial"/>
                <a:sym typeface="Arial"/>
              </a:rPr>
              <a:t>ARG_PARAM2 </a:t>
            </a:r>
            <a:r>
              <a:rPr lang="en" sz="1000">
                <a:solidFill>
                  <a:srgbClr val="A9B7C6"/>
                </a:solidFill>
                <a:highlight>
                  <a:srgbClr val="2B2B2B"/>
                </a:highlight>
                <a:latin typeface="Arial"/>
                <a:ea typeface="Arial"/>
                <a:cs typeface="Arial"/>
                <a:sym typeface="Arial"/>
              </a:rPr>
              <a:t>= </a:t>
            </a:r>
            <a:r>
              <a:rPr lang="en" sz="1000">
                <a:solidFill>
                  <a:srgbClr val="6A8759"/>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endParaRPr>
              <a:solidFill>
                <a:schemeClr val="lt2"/>
              </a:solidFill>
            </a:endParaRPr>
          </a:p>
          <a:p>
            <a:pPr marL="0" lvl="0" indent="0" algn="l" rtl="0">
              <a:spcBef>
                <a:spcPts val="0"/>
              </a:spcBef>
              <a:spcAft>
                <a:spcPts val="0"/>
              </a:spcAft>
              <a:buNone/>
            </a:pPr>
            <a:endParaRPr/>
          </a:p>
        </p:txBody>
      </p:sp>
      <p:sp>
        <p:nvSpPr>
          <p:cNvPr id="507" name="Google Shape;507;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7"/>
          <p:cNvSpPr txBox="1">
            <a:spLocks noGrp="1"/>
          </p:cNvSpPr>
          <p:nvPr>
            <p:ph type="body" idx="1"/>
          </p:nvPr>
        </p:nvSpPr>
        <p:spPr>
          <a:xfrm>
            <a:off x="720000" y="458575"/>
            <a:ext cx="3845400" cy="411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lang="en" sz="1000" i="1">
                <a:solidFill>
                  <a:srgbClr val="A8C023"/>
                </a:solidFill>
                <a:highlight>
                  <a:srgbClr val="2B2B2B"/>
                </a:highlight>
                <a:latin typeface="Arial"/>
                <a:ea typeface="Arial"/>
                <a:cs typeface="Arial"/>
                <a:sym typeface="Arial"/>
              </a:rPr>
              <a:t>TODO: Rename and change types of parameters</a:t>
            </a:r>
            <a:endParaRPr sz="1000" i="1">
              <a:solidFill>
                <a:srgbClr val="A8C023"/>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A8C023"/>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String </a:t>
            </a:r>
            <a:r>
              <a:rPr lang="en" sz="1000">
                <a:solidFill>
                  <a:srgbClr val="9876AA"/>
                </a:solidFill>
                <a:highlight>
                  <a:srgbClr val="2B2B2B"/>
                </a:highlight>
                <a:latin typeface="Arial"/>
                <a:ea typeface="Arial"/>
                <a:cs typeface="Arial"/>
                <a:sym typeface="Arial"/>
              </a:rPr>
              <a:t>mParam1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private </a:t>
            </a:r>
            <a:r>
              <a:rPr lang="en" sz="1000">
                <a:solidFill>
                  <a:srgbClr val="A9B7C6"/>
                </a:solidFill>
                <a:highlight>
                  <a:srgbClr val="2B2B2B"/>
                </a:highlight>
                <a:latin typeface="Arial"/>
                <a:ea typeface="Arial"/>
                <a:cs typeface="Arial"/>
                <a:sym typeface="Arial"/>
              </a:rPr>
              <a:t>String </a:t>
            </a:r>
            <a:r>
              <a:rPr lang="en" sz="1000">
                <a:solidFill>
                  <a:srgbClr val="9876AA"/>
                </a:solidFill>
                <a:highlight>
                  <a:srgbClr val="2B2B2B"/>
                </a:highlight>
                <a:latin typeface="Arial"/>
                <a:ea typeface="Arial"/>
                <a:cs typeface="Arial"/>
                <a:sym typeface="Arial"/>
              </a:rPr>
              <a:t>mParam2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FFC66D"/>
                </a:solidFill>
                <a:highlight>
                  <a:srgbClr val="2B2B2B"/>
                </a:highlight>
                <a:latin typeface="Arial"/>
                <a:ea typeface="Arial"/>
                <a:cs typeface="Arial"/>
                <a:sym typeface="Arial"/>
              </a:rPr>
              <a:t>QuotesFragment</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Required empty public constructor</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i="1">
                <a:solidFill>
                  <a:srgbClr val="629755"/>
                </a:solidFill>
                <a:highlight>
                  <a:srgbClr val="2B2B2B"/>
                </a:highlight>
                <a:latin typeface="Arial"/>
                <a:ea typeface="Arial"/>
                <a:cs typeface="Arial"/>
                <a:sym typeface="Arial"/>
              </a:rPr>
              <a: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Use this factory method to create a new instance of</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this fragment using the provided parameters.</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a:t>
            </a:r>
            <a:r>
              <a:rPr lang="en" sz="1000" b="1" i="1">
                <a:solidFill>
                  <a:srgbClr val="629755"/>
                </a:solidFill>
                <a:highlight>
                  <a:srgbClr val="2B2B2B"/>
                </a:highlight>
                <a:latin typeface="Arial"/>
                <a:ea typeface="Arial"/>
                <a:cs typeface="Arial"/>
                <a:sym typeface="Arial"/>
              </a:rPr>
              <a:t>@param </a:t>
            </a:r>
            <a:r>
              <a:rPr lang="en" sz="1000" i="1">
                <a:solidFill>
                  <a:srgbClr val="8A653B"/>
                </a:solidFill>
                <a:highlight>
                  <a:srgbClr val="2B2B2B"/>
                </a:highlight>
                <a:latin typeface="Arial"/>
                <a:ea typeface="Arial"/>
                <a:cs typeface="Arial"/>
                <a:sym typeface="Arial"/>
              </a:rPr>
              <a:t>param1 </a:t>
            </a:r>
            <a:r>
              <a:rPr lang="en" sz="1000" i="1">
                <a:solidFill>
                  <a:srgbClr val="629755"/>
                </a:solidFill>
                <a:highlight>
                  <a:srgbClr val="2B2B2B"/>
                </a:highlight>
                <a:latin typeface="Arial"/>
                <a:ea typeface="Arial"/>
                <a:cs typeface="Arial"/>
                <a:sym typeface="Arial"/>
              </a:rPr>
              <a:t>Parameter 1.</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a:t>
            </a:r>
            <a:r>
              <a:rPr lang="en" sz="1000" b="1" i="1">
                <a:solidFill>
                  <a:srgbClr val="629755"/>
                </a:solidFill>
                <a:highlight>
                  <a:srgbClr val="2B2B2B"/>
                </a:highlight>
                <a:latin typeface="Arial"/>
                <a:ea typeface="Arial"/>
                <a:cs typeface="Arial"/>
                <a:sym typeface="Arial"/>
              </a:rPr>
              <a:t>@param </a:t>
            </a:r>
            <a:r>
              <a:rPr lang="en" sz="1000" i="1">
                <a:solidFill>
                  <a:srgbClr val="8A653B"/>
                </a:solidFill>
                <a:highlight>
                  <a:srgbClr val="2B2B2B"/>
                </a:highlight>
                <a:latin typeface="Arial"/>
                <a:ea typeface="Arial"/>
                <a:cs typeface="Arial"/>
                <a:sym typeface="Arial"/>
              </a:rPr>
              <a:t>param2 </a:t>
            </a:r>
            <a:r>
              <a:rPr lang="en" sz="1000" i="1">
                <a:solidFill>
                  <a:srgbClr val="629755"/>
                </a:solidFill>
                <a:highlight>
                  <a:srgbClr val="2B2B2B"/>
                </a:highlight>
                <a:latin typeface="Arial"/>
                <a:ea typeface="Arial"/>
                <a:cs typeface="Arial"/>
                <a:sym typeface="Arial"/>
              </a:rPr>
              <a:t>Parameter 2.</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a:t>
            </a:r>
            <a:r>
              <a:rPr lang="en" sz="1000" b="1" i="1">
                <a:solidFill>
                  <a:srgbClr val="629755"/>
                </a:solidFill>
                <a:highlight>
                  <a:srgbClr val="2B2B2B"/>
                </a:highlight>
                <a:latin typeface="Arial"/>
                <a:ea typeface="Arial"/>
                <a:cs typeface="Arial"/>
                <a:sym typeface="Arial"/>
              </a:rPr>
              <a:t>@return </a:t>
            </a:r>
            <a:r>
              <a:rPr lang="en" sz="1000" i="1">
                <a:solidFill>
                  <a:srgbClr val="629755"/>
                </a:solidFill>
                <a:highlight>
                  <a:srgbClr val="2B2B2B"/>
                </a:highlight>
                <a:latin typeface="Arial"/>
                <a:ea typeface="Arial"/>
                <a:cs typeface="Arial"/>
                <a:sym typeface="Arial"/>
              </a:rPr>
              <a:t>A new instance of fragment QuotesFragment.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lang="en" sz="1000" i="1">
                <a:solidFill>
                  <a:srgbClr val="A8C023"/>
                </a:solidFill>
                <a:highlight>
                  <a:srgbClr val="2B2B2B"/>
                </a:highlight>
                <a:latin typeface="Arial"/>
                <a:ea typeface="Arial"/>
                <a:cs typeface="Arial"/>
                <a:sym typeface="Arial"/>
              </a:rPr>
              <a:t>TODO: Rename and change types and number of parameters</a:t>
            </a:r>
            <a:endParaRPr sz="1000" i="1">
              <a:solidFill>
                <a:srgbClr val="A8C023"/>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A8C023"/>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static </a:t>
            </a:r>
            <a:r>
              <a:rPr lang="en" sz="1000">
                <a:solidFill>
                  <a:srgbClr val="A9B7C6"/>
                </a:solidFill>
                <a:highlight>
                  <a:srgbClr val="2B2B2B"/>
                </a:highlight>
                <a:latin typeface="Arial"/>
                <a:ea typeface="Arial"/>
                <a:cs typeface="Arial"/>
                <a:sym typeface="Arial"/>
              </a:rPr>
              <a:t>QuotesFragment </a:t>
            </a:r>
            <a:r>
              <a:rPr lang="en" sz="1000">
                <a:solidFill>
                  <a:srgbClr val="FFC66D"/>
                </a:solidFill>
                <a:highlight>
                  <a:srgbClr val="2B2B2B"/>
                </a:highlight>
                <a:latin typeface="Arial"/>
                <a:ea typeface="Arial"/>
                <a:cs typeface="Arial"/>
                <a:sym typeface="Arial"/>
              </a:rPr>
              <a:t>newInstance</a:t>
            </a:r>
            <a:r>
              <a:rPr lang="en" sz="1000">
                <a:solidFill>
                  <a:srgbClr val="A9B7C6"/>
                </a:solidFill>
                <a:highlight>
                  <a:srgbClr val="2B2B2B"/>
                </a:highlight>
                <a:latin typeface="Arial"/>
                <a:ea typeface="Arial"/>
                <a:cs typeface="Arial"/>
                <a:sym typeface="Arial"/>
              </a:rPr>
              <a:t>(String 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String param2)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QuotesFragment fragment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QuotesFragment()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args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t>
            </a:r>
            <a:r>
              <a:rPr lang="en" sz="1000" i="1">
                <a:solidFill>
                  <a:srgbClr val="9876AA"/>
                </a:solidFill>
                <a:highlight>
                  <a:srgbClr val="2B2B2B"/>
                </a:highlight>
                <a:latin typeface="Arial"/>
                <a:ea typeface="Arial"/>
                <a:cs typeface="Arial"/>
                <a:sym typeface="Arial"/>
              </a:rPr>
              <a:t>ARG_PARAM1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t>
            </a:r>
            <a:r>
              <a:rPr lang="en" sz="1000" i="1">
                <a:solidFill>
                  <a:srgbClr val="9876AA"/>
                </a:solidFill>
                <a:highlight>
                  <a:srgbClr val="2B2B2B"/>
                </a:highlight>
                <a:latin typeface="Arial"/>
                <a:ea typeface="Arial"/>
                <a:cs typeface="Arial"/>
                <a:sym typeface="Arial"/>
              </a:rPr>
              <a:t>ARG_PARAM2</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fragment.setArguments(args)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513" name="Google Shape;513;p57"/>
          <p:cNvSpPr txBox="1">
            <a:spLocks noGrp="1"/>
          </p:cNvSpPr>
          <p:nvPr>
            <p:ph type="body" idx="1"/>
          </p:nvPr>
        </p:nvSpPr>
        <p:spPr>
          <a:xfrm>
            <a:off x="4798300" y="517800"/>
            <a:ext cx="3625800" cy="40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if </a:t>
            </a:r>
            <a:r>
              <a:rPr lang="en" sz="1000">
                <a:solidFill>
                  <a:srgbClr val="A9B7C6"/>
                </a:solidFill>
                <a:highlight>
                  <a:srgbClr val="2B2B2B"/>
                </a:highlight>
                <a:latin typeface="Arial"/>
                <a:ea typeface="Arial"/>
                <a:cs typeface="Arial"/>
                <a:sym typeface="Arial"/>
              </a:rPr>
              <a:t>(getArguments() != </a:t>
            </a:r>
            <a:r>
              <a:rPr lang="en" sz="1000">
                <a:solidFill>
                  <a:srgbClr val="CC7832"/>
                </a:solidFill>
                <a:highlight>
                  <a:srgbClr val="2B2B2B"/>
                </a:highlight>
                <a:latin typeface="Arial"/>
                <a:ea typeface="Arial"/>
                <a:cs typeface="Arial"/>
                <a:sym typeface="Arial"/>
              </a:rPr>
              <a:t>null</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mParam1 </a:t>
            </a:r>
            <a:r>
              <a:rPr lang="en" sz="1000">
                <a:solidFill>
                  <a:srgbClr val="A9B7C6"/>
                </a:solidFill>
                <a:highlight>
                  <a:srgbClr val="2B2B2B"/>
                </a:highlight>
                <a:latin typeface="Arial"/>
                <a:ea typeface="Arial"/>
                <a:cs typeface="Arial"/>
                <a:sym typeface="Arial"/>
              </a:rPr>
              <a:t>= getArguments().getString(</a:t>
            </a:r>
            <a:r>
              <a:rPr lang="en" sz="1000" i="1">
                <a:solidFill>
                  <a:srgbClr val="9876AA"/>
                </a:solidFill>
                <a:highlight>
                  <a:srgbClr val="2B2B2B"/>
                </a:highlight>
                <a:latin typeface="Arial"/>
                <a:ea typeface="Arial"/>
                <a:cs typeface="Arial"/>
                <a:sym typeface="Arial"/>
              </a:rPr>
              <a:t>ARG_PARAM1</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mParam2 </a:t>
            </a:r>
            <a:r>
              <a:rPr lang="en" sz="1000">
                <a:solidFill>
                  <a:srgbClr val="A9B7C6"/>
                </a:solidFill>
                <a:highlight>
                  <a:srgbClr val="2B2B2B"/>
                </a:highlight>
                <a:latin typeface="Arial"/>
                <a:ea typeface="Arial"/>
                <a:cs typeface="Arial"/>
                <a:sym typeface="Arial"/>
              </a:rPr>
              <a:t>= getArguments().getString(</a:t>
            </a:r>
            <a:r>
              <a:rPr lang="en" sz="1000" i="1">
                <a:solidFill>
                  <a:srgbClr val="9876AA"/>
                </a:solidFill>
                <a:highlight>
                  <a:srgbClr val="2B2B2B"/>
                </a:highlight>
                <a:latin typeface="Arial"/>
                <a:ea typeface="Arial"/>
                <a:cs typeface="Arial"/>
                <a:sym typeface="Arial"/>
              </a:rPr>
              <a:t>ARG_PARAM2</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Inflate the layout for this fragment</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return </a:t>
            </a:r>
            <a:r>
              <a:rPr lang="en" sz="1000">
                <a:solidFill>
                  <a:srgbClr val="A9B7C6"/>
                </a:solidFill>
                <a:highlight>
                  <a:srgbClr val="2B2B2B"/>
                </a:highlight>
                <a:latin typeface="Arial"/>
                <a:ea typeface="Arial"/>
                <a:cs typeface="Arial"/>
                <a:sym typeface="Arial"/>
              </a:rPr>
              <a:t>inflater.inflate(R.layout.</a:t>
            </a:r>
            <a:r>
              <a:rPr lang="en" sz="1000" i="1">
                <a:solidFill>
                  <a:srgbClr val="9876AA"/>
                </a:solidFill>
                <a:highlight>
                  <a:srgbClr val="2B2B2B"/>
                </a:highlight>
                <a:latin typeface="Arial"/>
                <a:ea typeface="Arial"/>
                <a:cs typeface="Arial"/>
                <a:sym typeface="Arial"/>
              </a:rPr>
              <a:t>fragment_quotes</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514" name="Google Shape;514;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8"/>
          <p:cNvSpPr txBox="1">
            <a:spLocks noGrp="1"/>
          </p:cNvSpPr>
          <p:nvPr>
            <p:ph type="body" idx="1"/>
          </p:nvPr>
        </p:nvSpPr>
        <p:spPr>
          <a:xfrm>
            <a:off x="720000" y="457400"/>
            <a:ext cx="38454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="@+id/constraintLayout"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="#CF4A72"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=".QuotesFragment"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&lt;!-- </a:t>
            </a:r>
            <a:r>
              <a:rPr lang="en" sz="1000" i="1">
                <a:solidFill>
                  <a:srgbClr val="A8C023"/>
                </a:solidFill>
                <a:highlight>
                  <a:srgbClr val="2B2B2B"/>
                </a:highlight>
                <a:latin typeface="Arial"/>
                <a:ea typeface="Arial"/>
                <a:cs typeface="Arial"/>
                <a:sym typeface="Arial"/>
              </a:rPr>
              <a:t>TODO: Update blank fragment layout </a:t>
            </a:r>
            <a:r>
              <a:rPr lang="en" sz="1000">
                <a:solidFill>
                  <a:srgbClr val="808080"/>
                </a:solidFill>
                <a:highlight>
                  <a:srgbClr val="2B2B2B"/>
                </a:highlight>
                <a:latin typeface="Arial"/>
                <a:ea typeface="Arial"/>
                <a:cs typeface="Arial"/>
                <a:sym typeface="Arial"/>
              </a:rPr>
              <a:t>--&gt;</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E8BF6A"/>
                </a:solidFill>
                <a:highlight>
                  <a:srgbClr val="2B2B2B"/>
                </a:highlight>
                <a:latin typeface="Arial"/>
                <a:ea typeface="Arial"/>
                <a:cs typeface="Arial"/>
                <a:sym typeface="Arial"/>
              </a:rPr>
              <a:t>&lt;TextView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="@+id/quote"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="260dp"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:gravity</a:t>
            </a:r>
            <a:r>
              <a:rPr lang="en" sz="1000">
                <a:solidFill>
                  <a:srgbClr val="6A8759"/>
                </a:solidFill>
                <a:highlight>
                  <a:srgbClr val="2B2B2B"/>
                </a:highlight>
                <a:latin typeface="Arial"/>
                <a:ea typeface="Arial"/>
                <a:cs typeface="Arial"/>
                <a:sym typeface="Arial"/>
              </a:rPr>
              <a:t>="center"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="152dp"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="Without your involvement you can’t succeed. With your involvement you can’t fail.</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520" name="Google Shape;520;p58"/>
          <p:cNvSpPr txBox="1">
            <a:spLocks noGrp="1"/>
          </p:cNvSpPr>
          <p:nvPr>
            <p:ph type="body" idx="1"/>
          </p:nvPr>
        </p:nvSpPr>
        <p:spPr>
          <a:xfrm>
            <a:off x="4884600" y="433800"/>
            <a:ext cx="3539400" cy="41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-By APJ Abdul Kalam"</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="25sp"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="0.528"</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="@+id/education_quote"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="292dp"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="276dp"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="24dp"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="@drawable/education"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:layout_constraintBottom_toTopOf</a:t>
            </a:r>
            <a:r>
              <a:rPr lang="en" sz="1000">
                <a:solidFill>
                  <a:srgbClr val="6A8759"/>
                </a:solidFill>
                <a:highlight>
                  <a:srgbClr val="2B2B2B"/>
                </a:highlight>
                <a:latin typeface="Arial"/>
                <a:ea typeface="Arial"/>
                <a:cs typeface="Arial"/>
                <a:sym typeface="Arial"/>
              </a:rPr>
              <a:t>="@+id/quote"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="0.554"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="1.0"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521" name="Google Shape;521;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9"/>
          <p:cNvSpPr txBox="1">
            <a:spLocks noGrp="1"/>
          </p:cNvSpPr>
          <p:nvPr>
            <p:ph type="body" idx="1"/>
          </p:nvPr>
        </p:nvSpPr>
        <p:spPr>
          <a:xfrm>
            <a:off x="720000" y="396375"/>
            <a:ext cx="3983400" cy="41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DIRECTION FRAGMENT:</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android.widget.ImageButton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Import permission  files.</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 simple {</a:t>
            </a:r>
            <a:r>
              <a:rPr lang="en" sz="1000" b="1" i="1">
                <a:solidFill>
                  <a:srgbClr val="629755"/>
                </a:solidFill>
                <a:highlight>
                  <a:srgbClr val="2B2B2B"/>
                </a:highlight>
                <a:latin typeface="Arial"/>
                <a:ea typeface="Arial"/>
                <a:cs typeface="Arial"/>
                <a:sym typeface="Arial"/>
              </a:rPr>
              <a:t>@link </a:t>
            </a:r>
            <a:r>
              <a:rPr lang="en" sz="1000" i="1">
                <a:solidFill>
                  <a:srgbClr val="629755"/>
                </a:solidFill>
                <a:highlight>
                  <a:srgbClr val="2B2B2B"/>
                </a:highlight>
                <a:latin typeface="Arial"/>
                <a:ea typeface="Arial"/>
                <a:cs typeface="Arial"/>
                <a:sym typeface="Arial"/>
              </a:rPr>
              <a:t>Fragment} subclass.</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Use the {</a:t>
            </a:r>
            <a:r>
              <a:rPr lang="en" sz="1000" b="1" i="1">
                <a:solidFill>
                  <a:srgbClr val="629755"/>
                </a:solidFill>
                <a:highlight>
                  <a:srgbClr val="2B2B2B"/>
                </a:highlight>
                <a:latin typeface="Arial"/>
                <a:ea typeface="Arial"/>
                <a:cs typeface="Arial"/>
                <a:sym typeface="Arial"/>
              </a:rPr>
              <a:t>@link </a:t>
            </a:r>
            <a:r>
              <a:rPr lang="en" sz="1000" i="1">
                <a:solidFill>
                  <a:srgbClr val="629755"/>
                </a:solidFill>
                <a:highlight>
                  <a:srgbClr val="2B2B2B"/>
                </a:highlight>
                <a:latin typeface="Arial"/>
                <a:ea typeface="Arial"/>
                <a:cs typeface="Arial"/>
                <a:sym typeface="Arial"/>
              </a:rPr>
              <a:t>DirectionFragment#newInstance} factory method to</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create an instance of this fragment.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DirectionFragment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ImageButton </a:t>
            </a:r>
            <a:r>
              <a:rPr lang="en" sz="1000">
                <a:solidFill>
                  <a:srgbClr val="9876AA"/>
                </a:solidFill>
                <a:highlight>
                  <a:srgbClr val="2B2B2B"/>
                </a:highlight>
                <a:latin typeface="Arial"/>
                <a:ea typeface="Arial"/>
                <a:cs typeface="Arial"/>
                <a:sym typeface="Arial"/>
              </a:rPr>
              <a:t>button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527" name="Google Shape;527;p59"/>
          <p:cNvSpPr txBox="1">
            <a:spLocks noGrp="1"/>
          </p:cNvSpPr>
          <p:nvPr>
            <p:ph type="body" idx="1"/>
          </p:nvPr>
        </p:nvSpPr>
        <p:spPr>
          <a:xfrm>
            <a:off x="4850075" y="396600"/>
            <a:ext cx="4125000" cy="41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lang="en" sz="1000" i="1">
                <a:solidFill>
                  <a:srgbClr val="A8C023"/>
                </a:solidFill>
                <a:highlight>
                  <a:srgbClr val="2B2B2B"/>
                </a:highlight>
                <a:latin typeface="Arial"/>
                <a:ea typeface="Arial"/>
                <a:cs typeface="Arial"/>
                <a:sym typeface="Arial"/>
              </a:rPr>
              <a:t>TODO: Rename parameter arguments, choose names that match</a:t>
            </a:r>
            <a:endParaRPr sz="1000" i="1">
              <a:solidFill>
                <a:srgbClr val="A8C023"/>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A8C023"/>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the fragment initialization parameters, e.g. ARG_ITEM_NUMBER</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static final </a:t>
            </a:r>
            <a:r>
              <a:rPr lang="en" sz="1000">
                <a:solidFill>
                  <a:srgbClr val="A9B7C6"/>
                </a:solidFill>
                <a:highlight>
                  <a:srgbClr val="2B2B2B"/>
                </a:highlight>
                <a:latin typeface="Arial"/>
                <a:ea typeface="Arial"/>
                <a:cs typeface="Arial"/>
                <a:sym typeface="Arial"/>
              </a:rPr>
              <a:t>String </a:t>
            </a:r>
            <a:r>
              <a:rPr lang="en" sz="1000" i="1">
                <a:solidFill>
                  <a:srgbClr val="9876AA"/>
                </a:solidFill>
                <a:highlight>
                  <a:srgbClr val="2B2B2B"/>
                </a:highlight>
                <a:latin typeface="Arial"/>
                <a:ea typeface="Arial"/>
                <a:cs typeface="Arial"/>
                <a:sym typeface="Arial"/>
              </a:rPr>
              <a:t>ARG_PARAM1 </a:t>
            </a:r>
            <a:r>
              <a:rPr lang="en" sz="1000">
                <a:solidFill>
                  <a:srgbClr val="A9B7C6"/>
                </a:solidFill>
                <a:highlight>
                  <a:srgbClr val="2B2B2B"/>
                </a:highlight>
                <a:latin typeface="Arial"/>
                <a:ea typeface="Arial"/>
                <a:cs typeface="Arial"/>
                <a:sym typeface="Arial"/>
              </a:rPr>
              <a:t>= </a:t>
            </a:r>
            <a:r>
              <a:rPr lang="en" sz="1000">
                <a:solidFill>
                  <a:srgbClr val="6A8759"/>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private static final </a:t>
            </a:r>
            <a:r>
              <a:rPr lang="en" sz="1000">
                <a:solidFill>
                  <a:srgbClr val="A9B7C6"/>
                </a:solidFill>
                <a:highlight>
                  <a:srgbClr val="2B2B2B"/>
                </a:highlight>
                <a:latin typeface="Arial"/>
                <a:ea typeface="Arial"/>
                <a:cs typeface="Arial"/>
                <a:sym typeface="Arial"/>
              </a:rPr>
              <a:t>String </a:t>
            </a:r>
            <a:r>
              <a:rPr lang="en" sz="1000" i="1">
                <a:solidFill>
                  <a:srgbClr val="9876AA"/>
                </a:solidFill>
                <a:highlight>
                  <a:srgbClr val="2B2B2B"/>
                </a:highlight>
                <a:latin typeface="Arial"/>
                <a:ea typeface="Arial"/>
                <a:cs typeface="Arial"/>
                <a:sym typeface="Arial"/>
              </a:rPr>
              <a:t>ARG_PARAM2 </a:t>
            </a:r>
            <a:r>
              <a:rPr lang="en" sz="1000">
                <a:solidFill>
                  <a:srgbClr val="A9B7C6"/>
                </a:solidFill>
                <a:highlight>
                  <a:srgbClr val="2B2B2B"/>
                </a:highlight>
                <a:latin typeface="Arial"/>
                <a:ea typeface="Arial"/>
                <a:cs typeface="Arial"/>
                <a:sym typeface="Arial"/>
              </a:rPr>
              <a:t>= </a:t>
            </a:r>
            <a:r>
              <a:rPr lang="en" sz="1000">
                <a:solidFill>
                  <a:srgbClr val="6A8759"/>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lang="en" sz="1000" i="1">
                <a:solidFill>
                  <a:srgbClr val="A8C023"/>
                </a:solidFill>
                <a:highlight>
                  <a:srgbClr val="2B2B2B"/>
                </a:highlight>
                <a:latin typeface="Arial"/>
                <a:ea typeface="Arial"/>
                <a:cs typeface="Arial"/>
                <a:sym typeface="Arial"/>
              </a:rPr>
              <a:t>TODO: Rename and change types of parameters</a:t>
            </a:r>
            <a:endParaRPr sz="1000" i="1">
              <a:solidFill>
                <a:srgbClr val="A8C023"/>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A8C023"/>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String </a:t>
            </a:r>
            <a:r>
              <a:rPr lang="en" sz="1000">
                <a:solidFill>
                  <a:srgbClr val="9876AA"/>
                </a:solidFill>
                <a:highlight>
                  <a:srgbClr val="2B2B2B"/>
                </a:highlight>
                <a:latin typeface="Arial"/>
                <a:ea typeface="Arial"/>
                <a:cs typeface="Arial"/>
                <a:sym typeface="Arial"/>
              </a:rPr>
              <a:t>mParam1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private </a:t>
            </a:r>
            <a:r>
              <a:rPr lang="en" sz="1000">
                <a:solidFill>
                  <a:srgbClr val="A9B7C6"/>
                </a:solidFill>
                <a:highlight>
                  <a:srgbClr val="2B2B2B"/>
                </a:highlight>
                <a:latin typeface="Arial"/>
                <a:ea typeface="Arial"/>
                <a:cs typeface="Arial"/>
                <a:sym typeface="Arial"/>
              </a:rPr>
              <a:t>String </a:t>
            </a:r>
            <a:r>
              <a:rPr lang="en" sz="1000">
                <a:solidFill>
                  <a:srgbClr val="9876AA"/>
                </a:solidFill>
                <a:highlight>
                  <a:srgbClr val="2B2B2B"/>
                </a:highlight>
                <a:latin typeface="Arial"/>
                <a:ea typeface="Arial"/>
                <a:cs typeface="Arial"/>
                <a:sym typeface="Arial"/>
              </a:rPr>
              <a:t>mParam2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FFC66D"/>
                </a:solidFill>
                <a:highlight>
                  <a:srgbClr val="2B2B2B"/>
                </a:highlight>
                <a:latin typeface="Arial"/>
                <a:ea typeface="Arial"/>
                <a:cs typeface="Arial"/>
                <a:sym typeface="Arial"/>
              </a:rPr>
              <a:t>DirectionFragment</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Required empty public constructor</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i="1">
                <a:solidFill>
                  <a:srgbClr val="629755"/>
                </a:solidFill>
                <a:highlight>
                  <a:srgbClr val="2B2B2B"/>
                </a:highlight>
                <a:latin typeface="Arial"/>
                <a:ea typeface="Arial"/>
                <a:cs typeface="Arial"/>
                <a:sym typeface="Arial"/>
              </a:rPr>
              <a: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Use this factory method to create a new instance of</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this fragment using the provided parameters.</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a:t>
            </a:r>
            <a:r>
              <a:rPr lang="en" sz="1000" b="1" i="1">
                <a:solidFill>
                  <a:srgbClr val="629755"/>
                </a:solidFill>
                <a:highlight>
                  <a:srgbClr val="2B2B2B"/>
                </a:highlight>
                <a:latin typeface="Arial"/>
                <a:ea typeface="Arial"/>
                <a:cs typeface="Arial"/>
                <a:sym typeface="Arial"/>
              </a:rPr>
              <a:t>@param </a:t>
            </a:r>
            <a:r>
              <a:rPr lang="en" sz="1000" i="1">
                <a:solidFill>
                  <a:srgbClr val="8A653B"/>
                </a:solidFill>
                <a:highlight>
                  <a:srgbClr val="2B2B2B"/>
                </a:highlight>
                <a:latin typeface="Arial"/>
                <a:ea typeface="Arial"/>
                <a:cs typeface="Arial"/>
                <a:sym typeface="Arial"/>
              </a:rPr>
              <a:t>param1 </a:t>
            </a:r>
            <a:r>
              <a:rPr lang="en" sz="1000" i="1">
                <a:solidFill>
                  <a:srgbClr val="629755"/>
                </a:solidFill>
                <a:highlight>
                  <a:srgbClr val="2B2B2B"/>
                </a:highlight>
                <a:latin typeface="Arial"/>
                <a:ea typeface="Arial"/>
                <a:cs typeface="Arial"/>
                <a:sym typeface="Arial"/>
              </a:rPr>
              <a:t>Parameter 1.</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a:t>
            </a:r>
            <a:r>
              <a:rPr lang="en" sz="1000" b="1" i="1">
                <a:solidFill>
                  <a:srgbClr val="629755"/>
                </a:solidFill>
                <a:highlight>
                  <a:srgbClr val="2B2B2B"/>
                </a:highlight>
                <a:latin typeface="Arial"/>
                <a:ea typeface="Arial"/>
                <a:cs typeface="Arial"/>
                <a:sym typeface="Arial"/>
              </a:rPr>
              <a:t>@param </a:t>
            </a:r>
            <a:r>
              <a:rPr lang="en" sz="1000" i="1">
                <a:solidFill>
                  <a:srgbClr val="8A653B"/>
                </a:solidFill>
                <a:highlight>
                  <a:srgbClr val="2B2B2B"/>
                </a:highlight>
                <a:latin typeface="Arial"/>
                <a:ea typeface="Arial"/>
                <a:cs typeface="Arial"/>
                <a:sym typeface="Arial"/>
              </a:rPr>
              <a:t>param2 </a:t>
            </a:r>
            <a:r>
              <a:rPr lang="en" sz="1000" i="1">
                <a:solidFill>
                  <a:srgbClr val="629755"/>
                </a:solidFill>
                <a:highlight>
                  <a:srgbClr val="2B2B2B"/>
                </a:highlight>
                <a:latin typeface="Arial"/>
                <a:ea typeface="Arial"/>
                <a:cs typeface="Arial"/>
                <a:sym typeface="Arial"/>
              </a:rPr>
              <a:t>Parameter 2.</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a:t>
            </a:r>
            <a:r>
              <a:rPr lang="en" sz="1000" b="1" i="1">
                <a:solidFill>
                  <a:srgbClr val="629755"/>
                </a:solidFill>
                <a:highlight>
                  <a:srgbClr val="2B2B2B"/>
                </a:highlight>
                <a:latin typeface="Arial"/>
                <a:ea typeface="Arial"/>
                <a:cs typeface="Arial"/>
                <a:sym typeface="Arial"/>
              </a:rPr>
              <a:t>@return </a:t>
            </a:r>
            <a:r>
              <a:rPr lang="en" sz="1000" i="1">
                <a:solidFill>
                  <a:srgbClr val="629755"/>
                </a:solidFill>
                <a:highlight>
                  <a:srgbClr val="2B2B2B"/>
                </a:highlight>
                <a:latin typeface="Arial"/>
                <a:ea typeface="Arial"/>
                <a:cs typeface="Arial"/>
                <a:sym typeface="Arial"/>
              </a:rPr>
              <a:t>A new instance of fragment DirectionFragment.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a:t>
            </a:r>
            <a:r>
              <a:rPr lang="en" sz="1000" i="1">
                <a:solidFill>
                  <a:srgbClr val="A8C023"/>
                </a:solidFill>
                <a:highlight>
                  <a:srgbClr val="2B2B2B"/>
                </a:highlight>
                <a:latin typeface="Arial"/>
                <a:ea typeface="Arial"/>
                <a:cs typeface="Arial"/>
                <a:sym typeface="Arial"/>
              </a:rPr>
              <a:t>TODO: Rename and change types and number of parameters</a:t>
            </a:r>
            <a:endParaRPr sz="1000" i="1">
              <a:solidFill>
                <a:srgbClr val="A8C023"/>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A8C023"/>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static </a:t>
            </a:r>
            <a:r>
              <a:rPr lang="en" sz="1000">
                <a:solidFill>
                  <a:srgbClr val="A9B7C6"/>
                </a:solidFill>
                <a:highlight>
                  <a:srgbClr val="2B2B2B"/>
                </a:highlight>
                <a:latin typeface="Arial"/>
                <a:ea typeface="Arial"/>
                <a:cs typeface="Arial"/>
                <a:sym typeface="Arial"/>
              </a:rPr>
              <a:t>DirectionFragment </a:t>
            </a:r>
            <a:r>
              <a:rPr lang="en" sz="1000">
                <a:solidFill>
                  <a:srgbClr val="FFC66D"/>
                </a:solidFill>
                <a:highlight>
                  <a:srgbClr val="2B2B2B"/>
                </a:highlight>
                <a:latin typeface="Arial"/>
                <a:ea typeface="Arial"/>
                <a:cs typeface="Arial"/>
                <a:sym typeface="Arial"/>
              </a:rPr>
              <a:t>newInstance</a:t>
            </a:r>
            <a:r>
              <a:rPr lang="en" sz="1000">
                <a:solidFill>
                  <a:srgbClr val="A9B7C6"/>
                </a:solidFill>
                <a:highlight>
                  <a:srgbClr val="2B2B2B"/>
                </a:highlight>
                <a:latin typeface="Arial"/>
                <a:ea typeface="Arial"/>
                <a:cs typeface="Arial"/>
                <a:sym typeface="Arial"/>
              </a:rPr>
              <a:t>(String 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String param2)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DirectionFragment fragment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DirectionFragment()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args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528" name="Google Shape;528;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0"/>
          <p:cNvSpPr txBox="1">
            <a:spLocks noGrp="1"/>
          </p:cNvSpPr>
          <p:nvPr>
            <p:ph type="body" idx="1"/>
          </p:nvPr>
        </p:nvSpPr>
        <p:spPr>
          <a:xfrm>
            <a:off x="720000" y="198500"/>
            <a:ext cx="3974700" cy="48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args.putString(</a:t>
            </a:r>
            <a:r>
              <a:rPr lang="en" sz="1000" i="1">
                <a:solidFill>
                  <a:srgbClr val="9876AA"/>
                </a:solidFill>
                <a:highlight>
                  <a:srgbClr val="2B2B2B"/>
                </a:highlight>
                <a:latin typeface="Arial"/>
                <a:ea typeface="Arial"/>
                <a:cs typeface="Arial"/>
                <a:sym typeface="Arial"/>
              </a:rPr>
              <a:t>ARG_PARAM1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t>
            </a:r>
            <a:r>
              <a:rPr lang="en" sz="1000" i="1">
                <a:solidFill>
                  <a:srgbClr val="9876AA"/>
                </a:solidFill>
                <a:highlight>
                  <a:srgbClr val="2B2B2B"/>
                </a:highlight>
                <a:latin typeface="Arial"/>
                <a:ea typeface="Arial"/>
                <a:cs typeface="Arial"/>
                <a:sym typeface="Arial"/>
              </a:rPr>
              <a:t>ARG_PARAM2</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fragment.setArguments(args)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if </a:t>
            </a:r>
            <a:r>
              <a:rPr lang="en" sz="1000">
                <a:solidFill>
                  <a:srgbClr val="A9B7C6"/>
                </a:solidFill>
                <a:highlight>
                  <a:srgbClr val="2B2B2B"/>
                </a:highlight>
                <a:latin typeface="Arial"/>
                <a:ea typeface="Arial"/>
                <a:cs typeface="Arial"/>
                <a:sym typeface="Arial"/>
              </a:rPr>
              <a:t>(getArguments() != </a:t>
            </a:r>
            <a:r>
              <a:rPr lang="en" sz="1000">
                <a:solidFill>
                  <a:srgbClr val="CC7832"/>
                </a:solidFill>
                <a:highlight>
                  <a:srgbClr val="2B2B2B"/>
                </a:highlight>
                <a:latin typeface="Arial"/>
                <a:ea typeface="Arial"/>
                <a:cs typeface="Arial"/>
                <a:sym typeface="Arial"/>
              </a:rPr>
              <a:t>null</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mParam1 </a:t>
            </a:r>
            <a:r>
              <a:rPr lang="en" sz="1000">
                <a:solidFill>
                  <a:srgbClr val="A9B7C6"/>
                </a:solidFill>
                <a:highlight>
                  <a:srgbClr val="2B2B2B"/>
                </a:highlight>
                <a:latin typeface="Arial"/>
                <a:ea typeface="Arial"/>
                <a:cs typeface="Arial"/>
                <a:sym typeface="Arial"/>
              </a:rPr>
              <a:t>= getArguments().getString(</a:t>
            </a:r>
            <a:r>
              <a:rPr lang="en" sz="1000" i="1">
                <a:solidFill>
                  <a:srgbClr val="9876AA"/>
                </a:solidFill>
                <a:highlight>
                  <a:srgbClr val="2B2B2B"/>
                </a:highlight>
                <a:latin typeface="Arial"/>
                <a:ea typeface="Arial"/>
                <a:cs typeface="Arial"/>
                <a:sym typeface="Arial"/>
              </a:rPr>
              <a:t>ARG_PARAM1</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mParam2 </a:t>
            </a:r>
            <a:r>
              <a:rPr lang="en" sz="1000">
                <a:solidFill>
                  <a:srgbClr val="A9B7C6"/>
                </a:solidFill>
                <a:highlight>
                  <a:srgbClr val="2B2B2B"/>
                </a:highlight>
                <a:latin typeface="Arial"/>
                <a:ea typeface="Arial"/>
                <a:cs typeface="Arial"/>
                <a:sym typeface="Arial"/>
              </a:rPr>
              <a:t>= getArguments().getString(</a:t>
            </a:r>
            <a:r>
              <a:rPr lang="en" sz="1000" i="1">
                <a:solidFill>
                  <a:srgbClr val="9876AA"/>
                </a:solidFill>
                <a:highlight>
                  <a:srgbClr val="2B2B2B"/>
                </a:highlight>
                <a:latin typeface="Arial"/>
                <a:ea typeface="Arial"/>
                <a:cs typeface="Arial"/>
                <a:sym typeface="Arial"/>
              </a:rPr>
              <a:t>ARG_PARAM2</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Inflate the layout for this fragment</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 v = inflater.inflate(R.layout.</a:t>
            </a:r>
            <a:r>
              <a:rPr lang="en" sz="1000" i="1">
                <a:solidFill>
                  <a:srgbClr val="9876AA"/>
                </a:solidFill>
                <a:highlight>
                  <a:srgbClr val="2B2B2B"/>
                </a:highlight>
                <a:latin typeface="Arial"/>
                <a:ea typeface="Arial"/>
                <a:cs typeface="Arial"/>
                <a:sym typeface="Arial"/>
              </a:rPr>
              <a:t>fragment_direction</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button </a:t>
            </a:r>
            <a:r>
              <a:rPr lang="en" sz="1000">
                <a:solidFill>
                  <a:srgbClr val="A9B7C6"/>
                </a:solidFill>
                <a:highlight>
                  <a:srgbClr val="2B2B2B"/>
                </a:highlight>
                <a:latin typeface="Arial"/>
                <a:ea typeface="Arial"/>
                <a:cs typeface="Arial"/>
                <a:sym typeface="Arial"/>
              </a:rPr>
              <a:t>= v.findViewById(R.id.</a:t>
            </a:r>
            <a:r>
              <a:rPr lang="en" sz="1000" i="1">
                <a:solidFill>
                  <a:srgbClr val="9876AA"/>
                </a:solidFill>
                <a:highlight>
                  <a:srgbClr val="2B2B2B"/>
                </a:highlight>
                <a:latin typeface="Arial"/>
                <a:ea typeface="Arial"/>
                <a:cs typeface="Arial"/>
                <a:sym typeface="Arial"/>
              </a:rPr>
              <a:t>imageButtongotonavbar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button</a:t>
            </a:r>
            <a:r>
              <a:rPr lang="en" sz="1000">
                <a:solidFill>
                  <a:srgbClr val="A9B7C6"/>
                </a:solidFill>
                <a:highlight>
                  <a:srgbClr val="2B2B2B"/>
                </a:highlight>
                <a:latin typeface="Arial"/>
                <a:ea typeface="Arial"/>
                <a:cs typeface="Arial"/>
                <a:sym typeface="Arial"/>
              </a:rPr>
              <a:t>.setOnClickListener(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View.OnClickListener()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onClick</a:t>
            </a:r>
            <a:r>
              <a:rPr lang="en" sz="1000">
                <a:solidFill>
                  <a:srgbClr val="A9B7C6"/>
                </a:solidFill>
                <a:highlight>
                  <a:srgbClr val="2B2B2B"/>
                </a:highlight>
                <a:latin typeface="Arial"/>
                <a:ea typeface="Arial"/>
                <a:cs typeface="Arial"/>
                <a:sym typeface="Arial"/>
              </a:rPr>
              <a:t>(View v)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startActivity(</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Intent(getActivity()</a:t>
            </a:r>
            <a:r>
              <a:rPr lang="en" sz="1000">
                <a:solidFill>
                  <a:srgbClr val="CC7832"/>
                </a:solidFill>
                <a:highlight>
                  <a:srgbClr val="2B2B2B"/>
                </a:highlight>
                <a:latin typeface="Arial"/>
                <a:ea typeface="Arial"/>
                <a:cs typeface="Arial"/>
                <a:sym typeface="Arial"/>
              </a:rPr>
              <a:t>,</a:t>
            </a:r>
            <a:r>
              <a:rPr lang="en" sz="1000">
                <a:solidFill>
                  <a:srgbClr val="A9B7C6"/>
                </a:solidFill>
                <a:highlight>
                  <a:srgbClr val="2B2B2B"/>
                </a:highlight>
                <a:latin typeface="Arial"/>
                <a:ea typeface="Arial"/>
                <a:cs typeface="Arial"/>
                <a:sym typeface="Arial"/>
              </a:rPr>
              <a:t>NavigationActivity.</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v</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534" name="Google Shape;534;p60"/>
          <p:cNvSpPr txBox="1">
            <a:spLocks noGrp="1"/>
          </p:cNvSpPr>
          <p:nvPr>
            <p:ph type="body" idx="1"/>
          </p:nvPr>
        </p:nvSpPr>
        <p:spPr>
          <a:xfrm>
            <a:off x="4798300" y="198500"/>
            <a:ext cx="3974700" cy="487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="@+id/constraintLayout"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="#CF4A72"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="@+id/section_label"</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="@dimen/activity_horizontal_margin"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="@dimen/activity_vertical_margin"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:layout_marginEnd</a:t>
            </a:r>
            <a:r>
              <a:rPr lang="en" sz="1000">
                <a:solidFill>
                  <a:srgbClr val="6A8759"/>
                </a:solidFill>
                <a:highlight>
                  <a:srgbClr val="2B2B2B"/>
                </a:highlight>
                <a:latin typeface="Arial"/>
                <a:ea typeface="Arial"/>
                <a:cs typeface="Arial"/>
                <a:sym typeface="Arial"/>
              </a:rPr>
              <a:t>="@dimen/activity_horizontal_margin"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:layout_marginBottom</a:t>
            </a:r>
            <a:r>
              <a:rPr lang="en" sz="1000">
                <a:solidFill>
                  <a:srgbClr val="6A8759"/>
                </a:solidFill>
                <a:highlight>
                  <a:srgbClr val="2B2B2B"/>
                </a:highlight>
                <a:latin typeface="Arial"/>
                <a:ea typeface="Arial"/>
                <a:cs typeface="Arial"/>
                <a:sym typeface="Arial"/>
              </a:rPr>
              <a:t>="@dimen/activity_vertical_margin"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:layout_constraintLeft_toLeftOf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="@+id/constraintLayout"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:layout_constraintLeft_creator</a:t>
            </a:r>
            <a:r>
              <a:rPr lang="en" sz="1000">
                <a:solidFill>
                  <a:srgbClr val="6A8759"/>
                </a:solidFill>
                <a:highlight>
                  <a:srgbClr val="2B2B2B"/>
                </a:highlight>
                <a:latin typeface="Arial"/>
                <a:ea typeface="Arial"/>
                <a:cs typeface="Arial"/>
                <a:sym typeface="Arial"/>
              </a:rPr>
              <a:t>="1"</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:layout_constraintTop_creator</a:t>
            </a:r>
            <a:r>
              <a:rPr lang="en" sz="1000">
                <a:solidFill>
                  <a:srgbClr val="6A8759"/>
                </a:solidFill>
                <a:highlight>
                  <a:srgbClr val="2B2B2B"/>
                </a:highlight>
                <a:latin typeface="Arial"/>
                <a:ea typeface="Arial"/>
                <a:cs typeface="Arial"/>
                <a:sym typeface="Arial"/>
              </a:rPr>
              <a:t>="1"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535" name="Google Shape;535;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6308400" cy="572700"/>
          </a:xfrm>
          <a:prstGeom prst="rect">
            <a:avLst/>
          </a:prstGeom>
          <a:solidFill>
            <a:schemeClr val="accent2"/>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5"/>
                </a:solidFill>
                <a:latin typeface="Architects Daughter"/>
                <a:ea typeface="Architects Daughter"/>
                <a:cs typeface="Architects Daughter"/>
                <a:sym typeface="Architects Daughter"/>
              </a:rPr>
              <a:t>Existing work with limitations</a:t>
            </a:r>
            <a:endParaRPr>
              <a:solidFill>
                <a:schemeClr val="accent5"/>
              </a:solidFill>
              <a:latin typeface="Architects Daughter"/>
              <a:ea typeface="Architects Daughter"/>
              <a:cs typeface="Architects Daughter"/>
              <a:sym typeface="Architects Daughter"/>
            </a:endParaRPr>
          </a:p>
        </p:txBody>
      </p:sp>
      <p:sp>
        <p:nvSpPr>
          <p:cNvPr id="143" name="Google Shape;143;p25"/>
          <p:cNvSpPr txBox="1">
            <a:spLocks noGrp="1"/>
          </p:cNvSpPr>
          <p:nvPr>
            <p:ph type="body" idx="1"/>
          </p:nvPr>
        </p:nvSpPr>
        <p:spPr>
          <a:xfrm>
            <a:off x="266575" y="1152475"/>
            <a:ext cx="5474700" cy="3416400"/>
          </a:xfrm>
          <a:prstGeom prst="rect">
            <a:avLst/>
          </a:prstGeom>
          <a:solidFill>
            <a:srgbClr val="6A2F4C">
              <a:alpha val="44380"/>
            </a:srgbClr>
          </a:solidFill>
        </p:spPr>
        <p:txBody>
          <a:bodyPr spcFirstLastPara="1" wrap="square" lIns="91425" tIns="91425" rIns="91425" bIns="91425" anchor="t" anchorCtr="0">
            <a:noAutofit/>
          </a:bodyPr>
          <a:lstStyle/>
          <a:p>
            <a:pPr marL="457200" lvl="0" indent="-336550" algn="l" rtl="0">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In India, there are no app that converts audio to </a:t>
            </a:r>
            <a:r>
              <a:rPr lang="en" sz="1700" b="1">
                <a:solidFill>
                  <a:srgbClr val="FFFFFF"/>
                </a:solidFill>
                <a:latin typeface="Architects Daughter"/>
                <a:ea typeface="Architects Daughter"/>
                <a:cs typeface="Architects Daughter"/>
                <a:sym typeface="Architects Daughter"/>
              </a:rPr>
              <a:t>Indian Sign Language</a:t>
            </a:r>
            <a:r>
              <a:rPr lang="en" sz="1700">
                <a:solidFill>
                  <a:srgbClr val="FFFFFF"/>
                </a:solidFill>
                <a:latin typeface="Architects Daughter"/>
                <a:ea typeface="Architects Daughter"/>
                <a:cs typeface="Architects Daughter"/>
                <a:sym typeface="Architects Daughter"/>
              </a:rPr>
              <a:t>.</a:t>
            </a:r>
            <a:endParaRPr sz="1700">
              <a:solidFill>
                <a:srgbClr val="FFFFFF"/>
              </a:solidFill>
              <a:latin typeface="Architects Daughter"/>
              <a:ea typeface="Architects Daughter"/>
              <a:cs typeface="Architects Daughter"/>
              <a:sym typeface="Architects Daughter"/>
            </a:endParaRPr>
          </a:p>
          <a:p>
            <a:pPr marL="914400" lvl="1" indent="-336550" algn="l" rtl="0">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There are a lot of apps available that teach Indian Sign Language but they do not convert audio to </a:t>
            </a:r>
            <a:r>
              <a:rPr lang="en" sz="1700" b="1">
                <a:solidFill>
                  <a:srgbClr val="FFFFFF"/>
                </a:solidFill>
                <a:latin typeface="Architects Daughter"/>
                <a:ea typeface="Architects Daughter"/>
                <a:cs typeface="Architects Daughter"/>
                <a:sym typeface="Architects Daughter"/>
              </a:rPr>
              <a:t>Indian Sign Language</a:t>
            </a:r>
            <a:r>
              <a:rPr lang="en" sz="1700">
                <a:solidFill>
                  <a:srgbClr val="FFFFFF"/>
                </a:solidFill>
                <a:latin typeface="Architects Daughter"/>
                <a:ea typeface="Architects Daughter"/>
                <a:cs typeface="Architects Daughter"/>
                <a:sym typeface="Architects Daughter"/>
              </a:rPr>
              <a:t>.</a:t>
            </a:r>
            <a:endParaRPr sz="1700">
              <a:solidFill>
                <a:srgbClr val="FFFFFF"/>
              </a:solidFill>
              <a:latin typeface="Architects Daughter"/>
              <a:ea typeface="Architects Daughter"/>
              <a:cs typeface="Architects Daughter"/>
              <a:sym typeface="Architects Daughter"/>
            </a:endParaRPr>
          </a:p>
          <a:p>
            <a:pPr marL="457200" lvl="0" indent="-336550" algn="l" rtl="0">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The existing apps don’t convert audio to Sign language real time, they convert one sentence at a time.</a:t>
            </a:r>
            <a:endParaRPr sz="1700">
              <a:solidFill>
                <a:srgbClr val="FFFFFF"/>
              </a:solidFill>
              <a:latin typeface="Architects Daughter"/>
              <a:ea typeface="Architects Daughter"/>
              <a:cs typeface="Architects Daughter"/>
              <a:sym typeface="Architects Daughter"/>
            </a:endParaRPr>
          </a:p>
          <a:p>
            <a:pPr marL="457200" lvl="0" indent="-336550" algn="l" rtl="0">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Our app will be ad-free.</a:t>
            </a:r>
            <a:endParaRPr sz="1700">
              <a:solidFill>
                <a:srgbClr val="FFFFFF"/>
              </a:solidFill>
              <a:latin typeface="Architects Daughter"/>
              <a:ea typeface="Architects Daughter"/>
              <a:cs typeface="Architects Daughter"/>
              <a:sym typeface="Architects Daughter"/>
            </a:endParaRPr>
          </a:p>
        </p:txBody>
      </p:sp>
      <p:pic>
        <p:nvPicPr>
          <p:cNvPr id="144" name="Google Shape;144;p25"/>
          <p:cNvPicPr preferRelativeResize="0"/>
          <p:nvPr/>
        </p:nvPicPr>
        <p:blipFill>
          <a:blip r:embed="rId3">
            <a:alphaModFix/>
          </a:blip>
          <a:stretch>
            <a:fillRect/>
          </a:stretch>
        </p:blipFill>
        <p:spPr>
          <a:xfrm>
            <a:off x="5893675" y="1170125"/>
            <a:ext cx="3097925" cy="3097925"/>
          </a:xfrm>
          <a:prstGeom prst="rect">
            <a:avLst/>
          </a:prstGeom>
          <a:noFill/>
          <a:ln>
            <a:noFill/>
          </a:ln>
        </p:spPr>
      </p:pic>
      <p:sp>
        <p:nvSpPr>
          <p:cNvPr id="145" name="Google Shape;145;p25"/>
          <p:cNvSpPr txBox="1"/>
          <p:nvPr/>
        </p:nvSpPr>
        <p:spPr>
          <a:xfrm>
            <a:off x="6551488" y="1071550"/>
            <a:ext cx="17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“Hello”</a:t>
            </a:r>
            <a:endParaRPr/>
          </a:p>
        </p:txBody>
      </p:sp>
      <p:sp>
        <p:nvSpPr>
          <p:cNvPr id="146" name="Google Shape;146;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1"/>
          <p:cNvSpPr txBox="1">
            <a:spLocks noGrp="1"/>
          </p:cNvSpPr>
          <p:nvPr>
            <p:ph type="body" idx="1"/>
          </p:nvPr>
        </p:nvSpPr>
        <p:spPr>
          <a:xfrm>
            <a:off x="720000" y="138075"/>
            <a:ext cx="4147500" cy="49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="@+id/split_screen"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="16dp"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="#FF759F"</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="@string/how_to_use_split_screen_mode_on_an_android_device"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="20sp"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="@+id/step1"</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="12dp"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="@string/step1"</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="@+id/split_screen"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541" name="Google Shape;541;p61"/>
          <p:cNvSpPr txBox="1">
            <a:spLocks noGrp="1"/>
          </p:cNvSpPr>
          <p:nvPr>
            <p:ph type="body" idx="1"/>
          </p:nvPr>
        </p:nvSpPr>
        <p:spPr>
          <a:xfrm>
            <a:off x="5022675" y="138075"/>
            <a:ext cx="3788700" cy="48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="84dp"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="@string/step3"</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="@+id/step1"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="@string/step4"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542" name="Google Shape;542;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2"/>
          <p:cNvSpPr txBox="1">
            <a:spLocks noGrp="1"/>
          </p:cNvSpPr>
          <p:nvPr>
            <p:ph type="body" idx="1"/>
          </p:nvPr>
        </p:nvSpPr>
        <p:spPr>
          <a:xfrm>
            <a:off x="720000" y="334625"/>
            <a:ext cx="3836700" cy="42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="@+id/step2"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="@+id/step5"</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="@string/step55"</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="0.422"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="@+id/step4"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="@+id/step6"</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="340dp"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="#54E864"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548" name="Google Shape;548;p62"/>
          <p:cNvSpPr txBox="1">
            <a:spLocks noGrp="1"/>
          </p:cNvSpPr>
          <p:nvPr>
            <p:ph type="body" idx="1"/>
          </p:nvPr>
        </p:nvSpPr>
        <p:spPr>
          <a:xfrm>
            <a:off x="4720625" y="359425"/>
            <a:ext cx="3703500" cy="42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NAVIGATION ACTIVITY</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android.view.Menu</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androidx.appcompat.app.AppCompatActivity</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androidx.appcompat.widget.Toolbar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androidx.drawerlayout.widget.DrawerLayout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androidx.navigation.NavController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androidx.navigation.Navigation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androidx.navigation.ui.AppBarConfiguration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androidx.navigation.ui.NavigationUI</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com.google.android.gms.auth.api.signin.GoogleSignInClient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com.google.android.material.navigation.NavigationView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NavigationActivity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AppCompatActivity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AppBarConfiguration </a:t>
            </a:r>
            <a:r>
              <a:rPr lang="en" sz="1000">
                <a:solidFill>
                  <a:srgbClr val="9876AA"/>
                </a:solidFill>
                <a:highlight>
                  <a:srgbClr val="2B2B2B"/>
                </a:highlight>
                <a:latin typeface="Arial"/>
                <a:ea typeface="Arial"/>
                <a:cs typeface="Arial"/>
                <a:sym typeface="Arial"/>
              </a:rPr>
              <a:t>mAppBarConfiguration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GoogleSignInClient </a:t>
            </a:r>
            <a:r>
              <a:rPr lang="en" sz="1000">
                <a:solidFill>
                  <a:srgbClr val="9876AA"/>
                </a:solidFill>
                <a:highlight>
                  <a:srgbClr val="2B2B2B"/>
                </a:highlight>
                <a:latin typeface="Arial"/>
                <a:ea typeface="Arial"/>
                <a:cs typeface="Arial"/>
                <a:sym typeface="Arial"/>
              </a:rPr>
              <a:t>mGoogleSignInClient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549" name="Google Shape;549;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3"/>
          <p:cNvSpPr txBox="1">
            <a:spLocks noGrp="1"/>
          </p:cNvSpPr>
          <p:nvPr>
            <p:ph type="body" idx="1"/>
          </p:nvPr>
        </p:nvSpPr>
        <p:spPr>
          <a:xfrm>
            <a:off x="720000" y="470975"/>
            <a:ext cx="3836700" cy="40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protected void </a:t>
            </a:r>
            <a:r>
              <a:rPr lang="en" sz="1000">
                <a:solidFill>
                  <a:srgbClr val="FFC66D"/>
                </a:solidFill>
                <a:highlight>
                  <a:srgbClr val="2B2B2B"/>
                </a:highlight>
                <a:latin typeface="Arial"/>
                <a:ea typeface="Arial"/>
                <a:cs typeface="Arial"/>
                <a:sym typeface="Arial"/>
              </a:rPr>
              <a:t>onCreate</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setContentView(R.layout.</a:t>
            </a:r>
            <a:r>
              <a:rPr lang="en" sz="1000" i="1">
                <a:solidFill>
                  <a:srgbClr val="9876AA"/>
                </a:solidFill>
                <a:highlight>
                  <a:srgbClr val="2B2B2B"/>
                </a:highlight>
                <a:latin typeface="Arial"/>
                <a:ea typeface="Arial"/>
                <a:cs typeface="Arial"/>
                <a:sym typeface="Arial"/>
              </a:rPr>
              <a:t>activity_navigation</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Toolbar toolbar = findViewById(R.id.</a:t>
            </a:r>
            <a:r>
              <a:rPr lang="en" sz="1000" i="1">
                <a:solidFill>
                  <a:srgbClr val="9876AA"/>
                </a:solidFill>
                <a:highlight>
                  <a:srgbClr val="2B2B2B"/>
                </a:highlight>
                <a:latin typeface="Arial"/>
                <a:ea typeface="Arial"/>
                <a:cs typeface="Arial"/>
                <a:sym typeface="Arial"/>
              </a:rPr>
              <a:t>toolbar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setSupportActionBar(toolbar)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DrawerLayout drawer = findViewById(R.id.</a:t>
            </a:r>
            <a:r>
              <a:rPr lang="en" sz="1000" i="1">
                <a:solidFill>
                  <a:srgbClr val="9876AA"/>
                </a:solidFill>
                <a:highlight>
                  <a:srgbClr val="2B2B2B"/>
                </a:highlight>
                <a:latin typeface="Arial"/>
                <a:ea typeface="Arial"/>
                <a:cs typeface="Arial"/>
                <a:sym typeface="Arial"/>
              </a:rPr>
              <a:t>drawer_layout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NavigationView navigationView = findViewById(R.id.</a:t>
            </a:r>
            <a:r>
              <a:rPr lang="en" sz="1000" i="1">
                <a:solidFill>
                  <a:srgbClr val="9876AA"/>
                </a:solidFill>
                <a:highlight>
                  <a:srgbClr val="2B2B2B"/>
                </a:highlight>
                <a:latin typeface="Arial"/>
                <a:ea typeface="Arial"/>
                <a:cs typeface="Arial"/>
                <a:sym typeface="Arial"/>
              </a:rPr>
              <a:t>nav_view</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Passing each menu ID as a set of Ids because each</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 menu should be considered as top level destinations.</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mAppBarConfiguration </a:t>
            </a: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AppBarConfiguration.Builder(</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R.id.</a:t>
            </a:r>
            <a:r>
              <a:rPr lang="en" sz="1000" i="1">
                <a:solidFill>
                  <a:srgbClr val="9876AA"/>
                </a:solidFill>
                <a:highlight>
                  <a:srgbClr val="2B2B2B"/>
                </a:highlight>
                <a:latin typeface="Arial"/>
                <a:ea typeface="Arial"/>
                <a:cs typeface="Arial"/>
                <a:sym typeface="Arial"/>
              </a:rPr>
              <a:t>nav_home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R.id.</a:t>
            </a:r>
            <a:r>
              <a:rPr lang="en" sz="1000" i="1">
                <a:solidFill>
                  <a:srgbClr val="9876AA"/>
                </a:solidFill>
                <a:highlight>
                  <a:srgbClr val="2B2B2B"/>
                </a:highlight>
                <a:latin typeface="Arial"/>
                <a:ea typeface="Arial"/>
                <a:cs typeface="Arial"/>
                <a:sym typeface="Arial"/>
              </a:rPr>
              <a:t>nav_books</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R.id.</a:t>
            </a:r>
            <a:r>
              <a:rPr lang="en" sz="1000" i="1">
                <a:solidFill>
                  <a:srgbClr val="9876AA"/>
                </a:solidFill>
                <a:highlight>
                  <a:srgbClr val="2B2B2B"/>
                </a:highlight>
                <a:latin typeface="Arial"/>
                <a:ea typeface="Arial"/>
                <a:cs typeface="Arial"/>
                <a:sym typeface="Arial"/>
              </a:rPr>
              <a:t>nav_makenotes</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.setDrawerLayout(drawer)</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.build()</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NavController navController = Navigation.</a:t>
            </a:r>
            <a:r>
              <a:rPr lang="en" sz="1000" i="1">
                <a:solidFill>
                  <a:srgbClr val="A9B7C6"/>
                </a:solidFill>
                <a:highlight>
                  <a:srgbClr val="2B2B2B"/>
                </a:highlight>
                <a:latin typeface="Arial"/>
                <a:ea typeface="Arial"/>
                <a:cs typeface="Arial"/>
                <a:sym typeface="Arial"/>
              </a:rPr>
              <a:t>findNavController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 </a:t>
            </a:r>
            <a:r>
              <a:rPr lang="en" sz="1000">
                <a:solidFill>
                  <a:srgbClr val="A9B7C6"/>
                </a:solidFill>
                <a:highlight>
                  <a:srgbClr val="2B2B2B"/>
                </a:highlight>
                <a:latin typeface="Arial"/>
                <a:ea typeface="Arial"/>
                <a:cs typeface="Arial"/>
                <a:sym typeface="Arial"/>
              </a:rPr>
              <a:t>R.id.</a:t>
            </a:r>
            <a:r>
              <a:rPr lang="en" sz="1000" i="1">
                <a:solidFill>
                  <a:srgbClr val="9876AA"/>
                </a:solidFill>
                <a:highlight>
                  <a:srgbClr val="2B2B2B"/>
                </a:highlight>
                <a:latin typeface="Arial"/>
                <a:ea typeface="Arial"/>
                <a:cs typeface="Arial"/>
                <a:sym typeface="Arial"/>
              </a:rPr>
              <a:t>nav_host_fragment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NavigationUI.</a:t>
            </a:r>
            <a:r>
              <a:rPr lang="en" sz="1000" i="1">
                <a:solidFill>
                  <a:srgbClr val="A9B7C6"/>
                </a:solidFill>
                <a:highlight>
                  <a:srgbClr val="2B2B2B"/>
                </a:highlight>
                <a:latin typeface="Arial"/>
                <a:ea typeface="Arial"/>
                <a:cs typeface="Arial"/>
                <a:sym typeface="Arial"/>
              </a:rPr>
              <a:t>setupActionBarWithNavController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 </a:t>
            </a:r>
            <a:r>
              <a:rPr lang="en" sz="1000">
                <a:solidFill>
                  <a:srgbClr val="A9B7C6"/>
                </a:solidFill>
                <a:highlight>
                  <a:srgbClr val="2B2B2B"/>
                </a:highlight>
                <a:latin typeface="Arial"/>
                <a:ea typeface="Arial"/>
                <a:cs typeface="Arial"/>
                <a:sym typeface="Arial"/>
              </a:rPr>
              <a:t>navController</a:t>
            </a: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mAppBarConfiguration</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NavigationUI.</a:t>
            </a:r>
            <a:r>
              <a:rPr lang="en" sz="1000" i="1">
                <a:solidFill>
                  <a:srgbClr val="A9B7C6"/>
                </a:solidFill>
                <a:highlight>
                  <a:srgbClr val="2B2B2B"/>
                </a:highlight>
                <a:latin typeface="Arial"/>
                <a:ea typeface="Arial"/>
                <a:cs typeface="Arial"/>
                <a:sym typeface="Arial"/>
              </a:rPr>
              <a:t>setupWithNavController</a:t>
            </a:r>
            <a:r>
              <a:rPr lang="en" sz="1000">
                <a:solidFill>
                  <a:srgbClr val="A9B7C6"/>
                </a:solidFill>
                <a:highlight>
                  <a:srgbClr val="2B2B2B"/>
                </a:highlight>
                <a:latin typeface="Arial"/>
                <a:ea typeface="Arial"/>
                <a:cs typeface="Arial"/>
                <a:sym typeface="Arial"/>
              </a:rPr>
              <a:t>(navigationView</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navController)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//public void OpenSettings(View view) {</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  Intent intent = new Intent(this,SettingsActivity.class);</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//startActivity(intent);</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endParaRPr/>
          </a:p>
        </p:txBody>
      </p:sp>
      <p:sp>
        <p:nvSpPr>
          <p:cNvPr id="555" name="Google Shape;555;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4"/>
          <p:cNvSpPr txBox="1">
            <a:spLocks noGrp="1"/>
          </p:cNvSpPr>
          <p:nvPr>
            <p:ph type="body" idx="1"/>
          </p:nvPr>
        </p:nvSpPr>
        <p:spPr>
          <a:xfrm>
            <a:off x="720000" y="260275"/>
            <a:ext cx="3836700" cy="430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boolean </a:t>
            </a:r>
            <a:r>
              <a:rPr lang="en" sz="1000">
                <a:solidFill>
                  <a:srgbClr val="FFC66D"/>
                </a:solidFill>
                <a:highlight>
                  <a:srgbClr val="2B2B2B"/>
                </a:highlight>
                <a:latin typeface="Arial"/>
                <a:ea typeface="Arial"/>
                <a:cs typeface="Arial"/>
                <a:sym typeface="Arial"/>
              </a:rPr>
              <a:t>onCreateOptionsMenu</a:t>
            </a:r>
            <a:r>
              <a:rPr lang="en" sz="1000">
                <a:solidFill>
                  <a:srgbClr val="A9B7C6"/>
                </a:solidFill>
                <a:highlight>
                  <a:srgbClr val="2B2B2B"/>
                </a:highlight>
                <a:latin typeface="Arial"/>
                <a:ea typeface="Arial"/>
                <a:cs typeface="Arial"/>
                <a:sym typeface="Arial"/>
              </a:rPr>
              <a:t>(Menu menu)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Inflate the menu; this adds items to the action bar if it is present.</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getMenuInflater().inflate(R.menu.</a:t>
            </a:r>
            <a:r>
              <a:rPr lang="en" sz="1000" i="1">
                <a:solidFill>
                  <a:srgbClr val="9876AA"/>
                </a:solidFill>
                <a:highlight>
                  <a:srgbClr val="2B2B2B"/>
                </a:highlight>
                <a:latin typeface="Arial"/>
                <a:ea typeface="Arial"/>
                <a:cs typeface="Arial"/>
                <a:sym typeface="Arial"/>
              </a:rPr>
              <a:t>navigation</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menu)</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true;</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boolean </a:t>
            </a:r>
            <a:r>
              <a:rPr lang="en" sz="1000">
                <a:solidFill>
                  <a:srgbClr val="FFC66D"/>
                </a:solidFill>
                <a:highlight>
                  <a:srgbClr val="2B2B2B"/>
                </a:highlight>
                <a:latin typeface="Arial"/>
                <a:ea typeface="Arial"/>
                <a:cs typeface="Arial"/>
                <a:sym typeface="Arial"/>
              </a:rPr>
              <a:t>onSupportNavigateUp</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NavController navController = Navigation.</a:t>
            </a:r>
            <a:r>
              <a:rPr lang="en" sz="1000" i="1">
                <a:solidFill>
                  <a:srgbClr val="A9B7C6"/>
                </a:solidFill>
                <a:highlight>
                  <a:srgbClr val="2B2B2B"/>
                </a:highlight>
                <a:latin typeface="Arial"/>
                <a:ea typeface="Arial"/>
                <a:cs typeface="Arial"/>
                <a:sym typeface="Arial"/>
              </a:rPr>
              <a:t>findNavController</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 </a:t>
            </a:r>
            <a:r>
              <a:rPr lang="en" sz="1000">
                <a:solidFill>
                  <a:srgbClr val="A9B7C6"/>
                </a:solidFill>
                <a:highlight>
                  <a:srgbClr val="2B2B2B"/>
                </a:highlight>
                <a:latin typeface="Arial"/>
                <a:ea typeface="Arial"/>
                <a:cs typeface="Arial"/>
                <a:sym typeface="Arial"/>
              </a:rPr>
              <a:t>R.id.</a:t>
            </a:r>
            <a:r>
              <a:rPr lang="en" sz="1000" i="1">
                <a:solidFill>
                  <a:srgbClr val="9876AA"/>
                </a:solidFill>
                <a:highlight>
                  <a:srgbClr val="2B2B2B"/>
                </a:highlight>
                <a:latin typeface="Arial"/>
                <a:ea typeface="Arial"/>
                <a:cs typeface="Arial"/>
                <a:sym typeface="Arial"/>
              </a:rPr>
              <a:t>nav_host_fragment</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NavigationUI.</a:t>
            </a:r>
            <a:r>
              <a:rPr lang="en" sz="1000" i="1">
                <a:solidFill>
                  <a:srgbClr val="A9B7C6"/>
                </a:solidFill>
                <a:highlight>
                  <a:srgbClr val="2B2B2B"/>
                </a:highlight>
                <a:latin typeface="Arial"/>
                <a:ea typeface="Arial"/>
                <a:cs typeface="Arial"/>
                <a:sym typeface="Arial"/>
              </a:rPr>
              <a:t>navigateUp</a:t>
            </a:r>
            <a:r>
              <a:rPr lang="en" sz="1000">
                <a:solidFill>
                  <a:srgbClr val="A9B7C6"/>
                </a:solidFill>
                <a:highlight>
                  <a:srgbClr val="2B2B2B"/>
                </a:highlight>
                <a:latin typeface="Arial"/>
                <a:ea typeface="Arial"/>
                <a:cs typeface="Arial"/>
                <a:sym typeface="Arial"/>
              </a:rPr>
              <a:t>(navController</a:t>
            </a: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mAppBarConfiguration</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.onSupportNavigateUp()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561" name="Google Shape;561;p64"/>
          <p:cNvSpPr txBox="1">
            <a:spLocks noGrp="1"/>
          </p:cNvSpPr>
          <p:nvPr>
            <p:ph type="body" idx="1"/>
          </p:nvPr>
        </p:nvSpPr>
        <p:spPr>
          <a:xfrm>
            <a:off x="4686100" y="309850"/>
            <a:ext cx="3738000" cy="425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&lt;androidx.drawerlayout.widget.DrawerLayout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="@+id/drawer_layout"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:fitsSystemWindows</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:openDrawer</a:t>
            </a:r>
            <a:r>
              <a:rPr lang="en" sz="1000">
                <a:solidFill>
                  <a:srgbClr val="6A8759"/>
                </a:solidFill>
                <a:highlight>
                  <a:srgbClr val="2B2B2B"/>
                </a:highlight>
                <a:latin typeface="Arial"/>
                <a:ea typeface="Arial"/>
                <a:cs typeface="Arial"/>
                <a:sym typeface="Arial"/>
              </a:rPr>
              <a:t>="start"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&lt;include</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layout</a:t>
            </a:r>
            <a:r>
              <a:rPr lang="en" sz="1000">
                <a:solidFill>
                  <a:srgbClr val="6A8759"/>
                </a:solidFill>
                <a:highlight>
                  <a:srgbClr val="2B2B2B"/>
                </a:highlight>
                <a:latin typeface="Arial"/>
                <a:ea typeface="Arial"/>
                <a:cs typeface="Arial"/>
                <a:sym typeface="Arial"/>
              </a:rPr>
              <a:t>="@layout/app_bar_main"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&lt;com.google.android.material.navigation.NavigationView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="@+id/nav_view"</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:layout_gravity</a:t>
            </a:r>
            <a:r>
              <a:rPr lang="en" sz="1000">
                <a:solidFill>
                  <a:srgbClr val="6A8759"/>
                </a:solidFill>
                <a:highlight>
                  <a:srgbClr val="2B2B2B"/>
                </a:highlight>
                <a:latin typeface="Arial"/>
                <a:ea typeface="Arial"/>
                <a:cs typeface="Arial"/>
                <a:sym typeface="Arial"/>
              </a:rPr>
              <a:t>="start"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:fitsSystemWindows</a:t>
            </a:r>
            <a:r>
              <a:rPr lang="en" sz="1000">
                <a:solidFill>
                  <a:srgbClr val="6A8759"/>
                </a:solidFill>
                <a:highlight>
                  <a:srgbClr val="2B2B2B"/>
                </a:highlight>
                <a:latin typeface="Arial"/>
                <a:ea typeface="Arial"/>
                <a:cs typeface="Arial"/>
                <a:sym typeface="Arial"/>
              </a:rPr>
              <a:t>="true"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:headerLayout</a:t>
            </a:r>
            <a:r>
              <a:rPr lang="en" sz="1000">
                <a:solidFill>
                  <a:srgbClr val="6A8759"/>
                </a:solidFill>
                <a:highlight>
                  <a:srgbClr val="2B2B2B"/>
                </a:highlight>
                <a:latin typeface="Arial"/>
                <a:ea typeface="Arial"/>
                <a:cs typeface="Arial"/>
                <a:sym typeface="Arial"/>
              </a:rPr>
              <a:t>="@layout/nav_header_main"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:menu</a:t>
            </a:r>
            <a:r>
              <a:rPr lang="en" sz="1000">
                <a:solidFill>
                  <a:srgbClr val="6A8759"/>
                </a:solidFill>
                <a:highlight>
                  <a:srgbClr val="2B2B2B"/>
                </a:highlight>
                <a:latin typeface="Arial"/>
                <a:ea typeface="Arial"/>
                <a:cs typeface="Arial"/>
                <a:sym typeface="Arial"/>
              </a:rPr>
              <a:t>="@menu/activity_main_drawer"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&lt;/androidx.drawerlayout.widget.DrawerLayout&gt;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562" name="Google Shape;562;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5"/>
          <p:cNvSpPr txBox="1">
            <a:spLocks noGrp="1"/>
          </p:cNvSpPr>
          <p:nvPr>
            <p:ph type="body" idx="1"/>
          </p:nvPr>
        </p:nvSpPr>
        <p:spPr>
          <a:xfrm>
            <a:off x="720000" y="557725"/>
            <a:ext cx="3664200" cy="40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Arial"/>
                <a:ea typeface="Arial"/>
                <a:cs typeface="Arial"/>
                <a:sym typeface="Arial"/>
              </a:rPr>
              <a:t>HOME FRAGMENT JAVA:</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com.appcodewithprachi.speech2isl.ui.books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android.widget.TextView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NonNull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Nullable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androidx.lifecycle.Observer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androidx.lifecycle.ViewModelProviders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com.appcodewithprachi.speech2isl.R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BooksFragment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BooksViewModel </a:t>
            </a:r>
            <a:r>
              <a:rPr lang="en" sz="1000">
                <a:solidFill>
                  <a:srgbClr val="9876AA"/>
                </a:solidFill>
                <a:highlight>
                  <a:srgbClr val="2B2B2B"/>
                </a:highlight>
                <a:latin typeface="Arial"/>
                <a:ea typeface="Arial"/>
                <a:cs typeface="Arial"/>
                <a:sym typeface="Arial"/>
              </a:rPr>
              <a:t>booksViewModel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endParaRPr/>
          </a:p>
        </p:txBody>
      </p:sp>
      <p:sp>
        <p:nvSpPr>
          <p:cNvPr id="568" name="Google Shape;568;p65"/>
          <p:cNvSpPr txBox="1">
            <a:spLocks noGrp="1"/>
          </p:cNvSpPr>
          <p:nvPr>
            <p:ph type="body" idx="1"/>
          </p:nvPr>
        </p:nvSpPr>
        <p:spPr>
          <a:xfrm>
            <a:off x="4759800" y="520550"/>
            <a:ext cx="3664200" cy="40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@NonNull </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booksViewModel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ViewModelProviders.</a:t>
            </a:r>
            <a:r>
              <a:rPr lang="en" sz="1000" i="1">
                <a:solidFill>
                  <a:srgbClr val="A9B7C6"/>
                </a:solidFill>
                <a:highlight>
                  <a:srgbClr val="2B2B2B"/>
                </a:highlight>
                <a:latin typeface="Arial"/>
                <a:ea typeface="Arial"/>
                <a:cs typeface="Arial"/>
                <a:sym typeface="Arial"/>
              </a:rPr>
              <a:t>of</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a:t>
            </a:r>
            <a:r>
              <a:rPr lang="en" sz="1000">
                <a:solidFill>
                  <a:srgbClr val="A9B7C6"/>
                </a:solidFill>
                <a:highlight>
                  <a:srgbClr val="2B2B2B"/>
                </a:highlight>
                <a:latin typeface="Arial"/>
                <a:ea typeface="Arial"/>
                <a:cs typeface="Arial"/>
                <a:sym typeface="Arial"/>
              </a:rPr>
              <a:t>).get(BooksViewModel.</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 root = inflater.inflate(R.layout.</a:t>
            </a:r>
            <a:r>
              <a:rPr lang="en" sz="1000" i="1">
                <a:solidFill>
                  <a:srgbClr val="9876AA"/>
                </a:solidFill>
                <a:highlight>
                  <a:srgbClr val="2B2B2B"/>
                </a:highlight>
                <a:latin typeface="Arial"/>
                <a:ea typeface="Arial"/>
                <a:cs typeface="Arial"/>
                <a:sym typeface="Arial"/>
              </a:rPr>
              <a:t>fragment_books</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TextView textView = root.findViewById(R.id.</a:t>
            </a:r>
            <a:r>
              <a:rPr lang="en" sz="1000" i="1">
                <a:solidFill>
                  <a:srgbClr val="9876AA"/>
                </a:solidFill>
                <a:highlight>
                  <a:srgbClr val="2B2B2B"/>
                </a:highlight>
                <a:latin typeface="Arial"/>
                <a:ea typeface="Arial"/>
                <a:cs typeface="Arial"/>
                <a:sym typeface="Arial"/>
              </a:rPr>
              <a:t>text_books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booksViewModel</a:t>
            </a:r>
            <a:r>
              <a:rPr lang="en" sz="1000">
                <a:solidFill>
                  <a:srgbClr val="A9B7C6"/>
                </a:solidFill>
                <a:highlight>
                  <a:srgbClr val="2B2B2B"/>
                </a:highlight>
                <a:latin typeface="Arial"/>
                <a:ea typeface="Arial"/>
                <a:cs typeface="Arial"/>
                <a:sym typeface="Arial"/>
              </a:rPr>
              <a:t>.getText().observe(getViewLifecycleOwner()</a:t>
            </a:r>
            <a:r>
              <a:rPr lang="en" sz="1000">
                <a:solidFill>
                  <a:srgbClr val="CC7832"/>
                </a:solidFill>
                <a:highlight>
                  <a:srgbClr val="2B2B2B"/>
                </a:highlight>
                <a:latin typeface="Arial"/>
                <a:ea typeface="Arial"/>
                <a:cs typeface="Arial"/>
                <a:sym typeface="Arial"/>
              </a:rPr>
              <a:t>, new </a:t>
            </a:r>
            <a:r>
              <a:rPr lang="en" sz="1000">
                <a:solidFill>
                  <a:srgbClr val="A9B7C6"/>
                </a:solidFill>
                <a:highlight>
                  <a:srgbClr val="2B2B2B"/>
                </a:highlight>
                <a:latin typeface="Arial"/>
                <a:ea typeface="Arial"/>
                <a:cs typeface="Arial"/>
                <a:sym typeface="Arial"/>
              </a:rPr>
              <a:t>Observer&lt;String&gt;()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onChanged</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@Nullable </a:t>
            </a:r>
            <a:r>
              <a:rPr lang="en" sz="1000">
                <a:solidFill>
                  <a:srgbClr val="A9B7C6"/>
                </a:solidFill>
                <a:highlight>
                  <a:srgbClr val="2B2B2B"/>
                </a:highlight>
                <a:latin typeface="Arial"/>
                <a:ea typeface="Arial"/>
                <a:cs typeface="Arial"/>
                <a:sym typeface="Arial"/>
              </a:rPr>
              <a:t>String s)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389C5"/>
                </a:solidFill>
                <a:highlight>
                  <a:srgbClr val="2B2B2B"/>
                </a:highlight>
                <a:latin typeface="Arial"/>
                <a:ea typeface="Arial"/>
                <a:cs typeface="Arial"/>
                <a:sym typeface="Arial"/>
              </a:rPr>
              <a:t>textView</a:t>
            </a:r>
            <a:r>
              <a:rPr lang="en" sz="1000">
                <a:solidFill>
                  <a:srgbClr val="A9B7C6"/>
                </a:solidFill>
                <a:highlight>
                  <a:srgbClr val="2B2B2B"/>
                </a:highlight>
                <a:latin typeface="Arial"/>
                <a:ea typeface="Arial"/>
                <a:cs typeface="Arial"/>
                <a:sym typeface="Arial"/>
              </a:rPr>
              <a:t>.setText(s)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root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569" name="Google Shape;569;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6"/>
          <p:cNvSpPr txBox="1">
            <a:spLocks noGrp="1"/>
          </p:cNvSpPr>
          <p:nvPr>
            <p:ph type="body" idx="1"/>
          </p:nvPr>
        </p:nvSpPr>
        <p:spPr>
          <a:xfrm>
            <a:off x="720000" y="470975"/>
            <a:ext cx="3871200" cy="42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="#F55887"</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=".ui.books.BooksFragment"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="@+id/text_books"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:layout_marginEnd</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="Books"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:textAlignment</a:t>
            </a:r>
            <a:r>
              <a:rPr lang="en" sz="1000">
                <a:solidFill>
                  <a:srgbClr val="6A8759"/>
                </a:solidFill>
                <a:highlight>
                  <a:srgbClr val="2B2B2B"/>
                </a:highlight>
                <a:latin typeface="Arial"/>
                <a:ea typeface="Arial"/>
                <a:cs typeface="Arial"/>
                <a:sym typeface="Arial"/>
              </a:rPr>
              <a:t>="center"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="20sp"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="0.498"</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endParaRPr/>
          </a:p>
        </p:txBody>
      </p:sp>
      <p:sp>
        <p:nvSpPr>
          <p:cNvPr id="575" name="Google Shape;575;p66"/>
          <p:cNvSpPr txBox="1">
            <a:spLocks noGrp="1"/>
          </p:cNvSpPr>
          <p:nvPr>
            <p:ph type="body" idx="1"/>
          </p:nvPr>
        </p:nvSpPr>
        <p:spPr>
          <a:xfrm>
            <a:off x="4910500" y="470975"/>
            <a:ext cx="3952500" cy="42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="0.097"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="@+id/imagebook"</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="32dp"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="@drawable/bookimages"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="0.496"</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="@+id/text_books"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="@+id/textView3"</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="Nothing to show here right now!"</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="0.498"</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="@+id/imagebook"</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="0.234"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576" name="Google Shape;576;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7"/>
          <p:cNvSpPr txBox="1">
            <a:spLocks noGrp="1"/>
          </p:cNvSpPr>
          <p:nvPr>
            <p:ph type="body" idx="1"/>
          </p:nvPr>
        </p:nvSpPr>
        <p:spPr>
          <a:xfrm>
            <a:off x="720000" y="742075"/>
            <a:ext cx="3456900" cy="38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FRAGMENT JAVA</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com.appcodewithprachi.speech2isl.ui.home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android.widget.TextView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NonNull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Nullable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androidx.lifecycle.Observer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androidx.lifecycle.ViewModelProviders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com.appcodewithprachi.speech2isl.R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582" name="Google Shape;582;p67"/>
          <p:cNvSpPr txBox="1">
            <a:spLocks noGrp="1"/>
          </p:cNvSpPr>
          <p:nvPr>
            <p:ph type="body" idx="1"/>
          </p:nvPr>
        </p:nvSpPr>
        <p:spPr>
          <a:xfrm>
            <a:off x="4841450" y="742175"/>
            <a:ext cx="3582600" cy="38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HomeFragment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HomeViewModel </a:t>
            </a:r>
            <a:r>
              <a:rPr lang="en" sz="1000">
                <a:solidFill>
                  <a:srgbClr val="9876AA"/>
                </a:solidFill>
                <a:highlight>
                  <a:srgbClr val="2B2B2B"/>
                </a:highlight>
                <a:latin typeface="Arial"/>
                <a:ea typeface="Arial"/>
                <a:cs typeface="Arial"/>
                <a:sym typeface="Arial"/>
              </a:rPr>
              <a:t>homeViewModel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@NonNull </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homeViewModel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ViewModelProviders.</a:t>
            </a:r>
            <a:r>
              <a:rPr lang="en" sz="1000" i="1">
                <a:solidFill>
                  <a:srgbClr val="A9B7C6"/>
                </a:solidFill>
                <a:highlight>
                  <a:srgbClr val="2B2B2B"/>
                </a:highlight>
                <a:latin typeface="Arial"/>
                <a:ea typeface="Arial"/>
                <a:cs typeface="Arial"/>
                <a:sym typeface="Arial"/>
              </a:rPr>
              <a:t>of</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a:t>
            </a:r>
            <a:r>
              <a:rPr lang="en" sz="1000">
                <a:solidFill>
                  <a:srgbClr val="A9B7C6"/>
                </a:solidFill>
                <a:highlight>
                  <a:srgbClr val="2B2B2B"/>
                </a:highlight>
                <a:latin typeface="Arial"/>
                <a:ea typeface="Arial"/>
                <a:cs typeface="Arial"/>
                <a:sym typeface="Arial"/>
              </a:rPr>
              <a:t>).get(HomeViewModel.</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 root = inflater.inflate(R.layout.</a:t>
            </a:r>
            <a:r>
              <a:rPr lang="en" sz="1000" i="1">
                <a:solidFill>
                  <a:srgbClr val="9876AA"/>
                </a:solidFill>
                <a:highlight>
                  <a:srgbClr val="2B2B2B"/>
                </a:highlight>
                <a:latin typeface="Arial"/>
                <a:ea typeface="Arial"/>
                <a:cs typeface="Arial"/>
                <a:sym typeface="Arial"/>
              </a:rPr>
              <a:t>fragment_home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TextView textView = root.findViewById(R.id.</a:t>
            </a:r>
            <a:r>
              <a:rPr lang="en" sz="1000" i="1">
                <a:solidFill>
                  <a:srgbClr val="9876AA"/>
                </a:solidFill>
                <a:highlight>
                  <a:srgbClr val="2B2B2B"/>
                </a:highlight>
                <a:latin typeface="Arial"/>
                <a:ea typeface="Arial"/>
                <a:cs typeface="Arial"/>
                <a:sym typeface="Arial"/>
              </a:rPr>
              <a:t>text_home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homeViewModel</a:t>
            </a:r>
            <a:r>
              <a:rPr lang="en" sz="1000">
                <a:solidFill>
                  <a:srgbClr val="A9B7C6"/>
                </a:solidFill>
                <a:highlight>
                  <a:srgbClr val="2B2B2B"/>
                </a:highlight>
                <a:latin typeface="Arial"/>
                <a:ea typeface="Arial"/>
                <a:cs typeface="Arial"/>
                <a:sym typeface="Arial"/>
              </a:rPr>
              <a:t>.getText().observe(getViewLifecycleOwner()</a:t>
            </a:r>
            <a:r>
              <a:rPr lang="en" sz="1000">
                <a:solidFill>
                  <a:srgbClr val="CC7832"/>
                </a:solidFill>
                <a:highlight>
                  <a:srgbClr val="2B2B2B"/>
                </a:highlight>
                <a:latin typeface="Arial"/>
                <a:ea typeface="Arial"/>
                <a:cs typeface="Arial"/>
                <a:sym typeface="Arial"/>
              </a:rPr>
              <a:t>, new </a:t>
            </a:r>
            <a:r>
              <a:rPr lang="en" sz="1000">
                <a:solidFill>
                  <a:srgbClr val="A9B7C6"/>
                </a:solidFill>
                <a:highlight>
                  <a:srgbClr val="2B2B2B"/>
                </a:highlight>
                <a:latin typeface="Arial"/>
                <a:ea typeface="Arial"/>
                <a:cs typeface="Arial"/>
                <a:sym typeface="Arial"/>
              </a:rPr>
              <a:t>Observer&lt;String&gt;()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onChanged</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@Nullable </a:t>
            </a:r>
            <a:r>
              <a:rPr lang="en" sz="1000">
                <a:solidFill>
                  <a:srgbClr val="A9B7C6"/>
                </a:solidFill>
                <a:highlight>
                  <a:srgbClr val="2B2B2B"/>
                </a:highlight>
                <a:latin typeface="Arial"/>
                <a:ea typeface="Arial"/>
                <a:cs typeface="Arial"/>
                <a:sym typeface="Arial"/>
              </a:rPr>
              <a:t>String s)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389C5"/>
                </a:solidFill>
                <a:highlight>
                  <a:srgbClr val="2B2B2B"/>
                </a:highlight>
                <a:latin typeface="Arial"/>
                <a:ea typeface="Arial"/>
                <a:cs typeface="Arial"/>
                <a:sym typeface="Arial"/>
              </a:rPr>
              <a:t>textView</a:t>
            </a:r>
            <a:r>
              <a:rPr lang="en" sz="1000">
                <a:solidFill>
                  <a:srgbClr val="A9B7C6"/>
                </a:solidFill>
                <a:highlight>
                  <a:srgbClr val="2B2B2B"/>
                </a:highlight>
                <a:latin typeface="Arial"/>
                <a:ea typeface="Arial"/>
                <a:cs typeface="Arial"/>
                <a:sym typeface="Arial"/>
              </a:rPr>
              <a:t>.setText(s)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root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583" name="Google Shape;583;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8"/>
          <p:cNvSpPr txBox="1">
            <a:spLocks noGrp="1"/>
          </p:cNvSpPr>
          <p:nvPr>
            <p:ph type="body" idx="1"/>
          </p:nvPr>
        </p:nvSpPr>
        <p:spPr>
          <a:xfrm>
            <a:off x="720000" y="421400"/>
            <a:ext cx="3836700" cy="41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="#F55887"</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=".ui.home.HomeFragment"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="@+id/text_home"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:layout_marginEnd</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:textAlignment</a:t>
            </a:r>
            <a:r>
              <a:rPr lang="en" sz="1000">
                <a:solidFill>
                  <a:srgbClr val="6A8759"/>
                </a:solidFill>
                <a:highlight>
                  <a:srgbClr val="2B2B2B"/>
                </a:highlight>
                <a:latin typeface="Arial"/>
                <a:ea typeface="Arial"/>
                <a:cs typeface="Arial"/>
                <a:sym typeface="Arial"/>
              </a:rPr>
              <a:t>="center"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="20sp"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="Home"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589" name="Google Shape;589;p68"/>
          <p:cNvSpPr txBox="1">
            <a:spLocks noGrp="1"/>
          </p:cNvSpPr>
          <p:nvPr>
            <p:ph type="body" idx="1"/>
          </p:nvPr>
        </p:nvSpPr>
        <p:spPr>
          <a:xfrm>
            <a:off x="4936375" y="421375"/>
            <a:ext cx="3487500" cy="41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MAKENOTES FRAGMENT</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com.appcodewithprachi.speech2isl.ui.makenotes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android.widget.TextView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NonNull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a:t>
            </a:r>
            <a:r>
              <a:rPr lang="en" sz="1000">
                <a:solidFill>
                  <a:srgbClr val="BBB529"/>
                </a:solidFill>
                <a:highlight>
                  <a:srgbClr val="2B2B2B"/>
                </a:highlight>
                <a:latin typeface="Arial"/>
                <a:ea typeface="Arial"/>
                <a:cs typeface="Arial"/>
                <a:sym typeface="Arial"/>
              </a:rPr>
              <a:t>Nullable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androidx.lifecycle.Observer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androidx.lifecycle.ViewModelProviders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590" name="Google Shape;590;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9"/>
          <p:cNvSpPr txBox="1">
            <a:spLocks noGrp="1"/>
          </p:cNvSpPr>
          <p:nvPr>
            <p:ph type="body" idx="1"/>
          </p:nvPr>
        </p:nvSpPr>
        <p:spPr>
          <a:xfrm>
            <a:off x="720000" y="284800"/>
            <a:ext cx="3759000" cy="42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com.appcodewithprachi.speech2isl.R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MakenotesFragment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MakenotesViewModel </a:t>
            </a:r>
            <a:r>
              <a:rPr lang="en" sz="1000">
                <a:solidFill>
                  <a:srgbClr val="9876AA"/>
                </a:solidFill>
                <a:highlight>
                  <a:srgbClr val="2B2B2B"/>
                </a:highlight>
                <a:latin typeface="Arial"/>
                <a:ea typeface="Arial"/>
                <a:cs typeface="Arial"/>
                <a:sym typeface="Arial"/>
              </a:rPr>
              <a:t>makenotesViewModel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A9B7C6"/>
                </a:solidFill>
                <a:highlight>
                  <a:srgbClr val="2B2B2B"/>
                </a:highlight>
                <a:latin typeface="Arial"/>
                <a:ea typeface="Arial"/>
                <a:cs typeface="Arial"/>
                <a:sym typeface="Arial"/>
              </a:rPr>
              <a:t>View </a:t>
            </a:r>
            <a:r>
              <a:rPr lang="en" sz="1000">
                <a:solidFill>
                  <a:srgbClr val="FFC66D"/>
                </a:solidFill>
                <a:highlight>
                  <a:srgbClr val="2B2B2B"/>
                </a:highlight>
                <a:latin typeface="Arial"/>
                <a:ea typeface="Arial"/>
                <a:cs typeface="Arial"/>
                <a:sym typeface="Arial"/>
              </a:rPr>
              <a:t>onCreateView</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@NonNull </a:t>
            </a:r>
            <a:r>
              <a:rPr lang="en" sz="1000">
                <a:solidFill>
                  <a:srgbClr val="A9B7C6"/>
                </a:solidFill>
                <a:highlight>
                  <a:srgbClr val="2B2B2B"/>
                </a:highlight>
                <a:latin typeface="Arial"/>
                <a:ea typeface="Arial"/>
                <a:cs typeface="Arial"/>
                <a:sym typeface="Arial"/>
              </a:rPr>
              <a:t>LayoutInflater 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makenotesViewModel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ViewModelProviders.</a:t>
            </a:r>
            <a:r>
              <a:rPr lang="en" sz="1000" i="1">
                <a:solidFill>
                  <a:srgbClr val="A9B7C6"/>
                </a:solidFill>
                <a:highlight>
                  <a:srgbClr val="2B2B2B"/>
                </a:highlight>
                <a:latin typeface="Arial"/>
                <a:ea typeface="Arial"/>
                <a:cs typeface="Arial"/>
                <a:sym typeface="Arial"/>
              </a:rPr>
              <a:t>of</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this</a:t>
            </a:r>
            <a:r>
              <a:rPr lang="en" sz="1000">
                <a:solidFill>
                  <a:srgbClr val="A9B7C6"/>
                </a:solidFill>
                <a:highlight>
                  <a:srgbClr val="2B2B2B"/>
                </a:highlight>
                <a:latin typeface="Arial"/>
                <a:ea typeface="Arial"/>
                <a:cs typeface="Arial"/>
                <a:sym typeface="Arial"/>
              </a:rPr>
              <a:t>).get(MakenotesViewModel.</a:t>
            </a:r>
            <a:r>
              <a:rPr lang="en" sz="1000">
                <a:solidFill>
                  <a:srgbClr val="CC7832"/>
                </a:solidFill>
                <a:highlight>
                  <a:srgbClr val="2B2B2B"/>
                </a:highlight>
                <a:latin typeface="Arial"/>
                <a:ea typeface="Arial"/>
                <a:cs typeface="Arial"/>
                <a:sym typeface="Arial"/>
              </a:rPr>
              <a:t>class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 root = inflater.inflate(R.layout.</a:t>
            </a:r>
            <a:r>
              <a:rPr lang="en" sz="1000" i="1">
                <a:solidFill>
                  <a:srgbClr val="9876AA"/>
                </a:solidFill>
                <a:highlight>
                  <a:srgbClr val="2B2B2B"/>
                </a:highlight>
                <a:latin typeface="Arial"/>
                <a:ea typeface="Arial"/>
                <a:cs typeface="Arial"/>
                <a:sym typeface="Arial"/>
              </a:rPr>
              <a:t>fragment_makenotes</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TextView textView = root.findViewById(R.id.</a:t>
            </a:r>
            <a:r>
              <a:rPr lang="en" sz="1000" i="1">
                <a:solidFill>
                  <a:srgbClr val="9876AA"/>
                </a:solidFill>
                <a:highlight>
                  <a:srgbClr val="2B2B2B"/>
                </a:highlight>
                <a:latin typeface="Arial"/>
                <a:ea typeface="Arial"/>
                <a:cs typeface="Arial"/>
                <a:sym typeface="Arial"/>
              </a:rPr>
              <a:t>text_makenotes</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makenotesViewModel</a:t>
            </a:r>
            <a:r>
              <a:rPr lang="en" sz="1000">
                <a:solidFill>
                  <a:srgbClr val="A9B7C6"/>
                </a:solidFill>
                <a:highlight>
                  <a:srgbClr val="2B2B2B"/>
                </a:highlight>
                <a:latin typeface="Arial"/>
                <a:ea typeface="Arial"/>
                <a:cs typeface="Arial"/>
                <a:sym typeface="Arial"/>
              </a:rPr>
              <a:t>.getText().observe(getViewLifecycleOwner()</a:t>
            </a:r>
            <a:r>
              <a:rPr lang="en" sz="1000">
                <a:solidFill>
                  <a:srgbClr val="CC7832"/>
                </a:solidFill>
                <a:highlight>
                  <a:srgbClr val="2B2B2B"/>
                </a:highlight>
                <a:latin typeface="Arial"/>
                <a:ea typeface="Arial"/>
                <a:cs typeface="Arial"/>
                <a:sym typeface="Arial"/>
              </a:rPr>
              <a:t>, new </a:t>
            </a:r>
            <a:r>
              <a:rPr lang="en" sz="1000">
                <a:solidFill>
                  <a:srgbClr val="A9B7C6"/>
                </a:solidFill>
                <a:highlight>
                  <a:srgbClr val="2B2B2B"/>
                </a:highlight>
                <a:latin typeface="Arial"/>
                <a:ea typeface="Arial"/>
                <a:cs typeface="Arial"/>
                <a:sym typeface="Arial"/>
              </a:rPr>
              <a:t>Observer&lt;String&gt;()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BB529"/>
                </a:solidFill>
                <a:highlight>
                  <a:srgbClr val="2B2B2B"/>
                </a:highlight>
                <a:latin typeface="Arial"/>
                <a:ea typeface="Arial"/>
                <a:cs typeface="Arial"/>
                <a:sym typeface="Arial"/>
              </a:rPr>
              <a:t>@Override</a:t>
            </a:r>
            <a:endParaRPr sz="1000">
              <a:solidFill>
                <a:srgbClr val="BBB52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BBB529"/>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FFC66D"/>
                </a:solidFill>
                <a:highlight>
                  <a:srgbClr val="2B2B2B"/>
                </a:highlight>
                <a:latin typeface="Arial"/>
                <a:ea typeface="Arial"/>
                <a:cs typeface="Arial"/>
                <a:sym typeface="Arial"/>
              </a:rPr>
              <a:t>onChanged</a:t>
            </a:r>
            <a:r>
              <a:rPr lang="en" sz="1000">
                <a:solidFill>
                  <a:srgbClr val="A9B7C6"/>
                </a:solidFill>
                <a:highlight>
                  <a:srgbClr val="2B2B2B"/>
                </a:highlight>
                <a:latin typeface="Arial"/>
                <a:ea typeface="Arial"/>
                <a:cs typeface="Arial"/>
                <a:sym typeface="Arial"/>
              </a:rPr>
              <a:t>(</a:t>
            </a:r>
            <a:r>
              <a:rPr lang="en" sz="1000">
                <a:solidFill>
                  <a:srgbClr val="BBB529"/>
                </a:solidFill>
                <a:highlight>
                  <a:srgbClr val="2B2B2B"/>
                </a:highlight>
                <a:latin typeface="Arial"/>
                <a:ea typeface="Arial"/>
                <a:cs typeface="Arial"/>
                <a:sym typeface="Arial"/>
              </a:rPr>
              <a:t>@Nullable </a:t>
            </a:r>
            <a:r>
              <a:rPr lang="en" sz="1000">
                <a:solidFill>
                  <a:srgbClr val="A9B7C6"/>
                </a:solidFill>
                <a:highlight>
                  <a:srgbClr val="2B2B2B"/>
                </a:highlight>
                <a:latin typeface="Arial"/>
                <a:ea typeface="Arial"/>
                <a:cs typeface="Arial"/>
                <a:sym typeface="Arial"/>
              </a:rPr>
              <a:t>String s)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B389C5"/>
                </a:solidFill>
                <a:highlight>
                  <a:srgbClr val="2B2B2B"/>
                </a:highlight>
                <a:latin typeface="Arial"/>
                <a:ea typeface="Arial"/>
                <a:cs typeface="Arial"/>
                <a:sym typeface="Arial"/>
              </a:rPr>
              <a:t>textView</a:t>
            </a:r>
            <a:r>
              <a:rPr lang="en" sz="1000">
                <a:solidFill>
                  <a:srgbClr val="A9B7C6"/>
                </a:solidFill>
                <a:highlight>
                  <a:srgbClr val="2B2B2B"/>
                </a:highlight>
                <a:latin typeface="Arial"/>
                <a:ea typeface="Arial"/>
                <a:cs typeface="Arial"/>
                <a:sym typeface="Arial"/>
              </a:rPr>
              <a:t>.setText(s)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root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596" name="Google Shape;596;p69"/>
          <p:cNvSpPr txBox="1">
            <a:spLocks noGrp="1"/>
          </p:cNvSpPr>
          <p:nvPr>
            <p:ph type="body" idx="1"/>
          </p:nvPr>
        </p:nvSpPr>
        <p:spPr>
          <a:xfrm>
            <a:off x="4798300" y="284875"/>
            <a:ext cx="3625800" cy="42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="#F55887"</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=".ui.makenotes.MakenotesFragment"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="@+id/text_makenotes"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:layout_marginStart</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:layout_marginEnd</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="Make Notes"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:textAlignment</a:t>
            </a:r>
            <a:r>
              <a:rPr lang="en" sz="1000">
                <a:solidFill>
                  <a:srgbClr val="6A8759"/>
                </a:solidFill>
                <a:highlight>
                  <a:srgbClr val="2B2B2B"/>
                </a:highlight>
                <a:latin typeface="Arial"/>
                <a:ea typeface="Arial"/>
                <a:cs typeface="Arial"/>
                <a:sym typeface="Arial"/>
              </a:rPr>
              <a:t>="center"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:textSize</a:t>
            </a:r>
            <a:r>
              <a:rPr lang="en" sz="1000">
                <a:solidFill>
                  <a:srgbClr val="6A8759"/>
                </a:solidFill>
                <a:highlight>
                  <a:srgbClr val="2B2B2B"/>
                </a:highlight>
                <a:latin typeface="Arial"/>
                <a:ea typeface="Arial"/>
                <a:cs typeface="Arial"/>
                <a:sym typeface="Arial"/>
              </a:rPr>
              <a:t>="20sp"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="0.068"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597" name="Google Shape;597;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0"/>
          <p:cNvSpPr txBox="1">
            <a:spLocks noGrp="1"/>
          </p:cNvSpPr>
          <p:nvPr>
            <p:ph type="body" idx="1"/>
          </p:nvPr>
        </p:nvSpPr>
        <p:spPr>
          <a:xfrm>
            <a:off x="720000" y="181075"/>
            <a:ext cx="4138800" cy="43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="@+id/imageNotes"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="318dp"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="230dp"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="32dp"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="@drawable/notesimages"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="@+id/text_makenotes"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="Nothing to show here right now...... "</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="0.498"</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="@+id/imageNotes"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="0.233"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603" name="Google Shape;603;p70"/>
          <p:cNvSpPr txBox="1">
            <a:spLocks noGrp="1"/>
          </p:cNvSpPr>
          <p:nvPr>
            <p:ph type="body" idx="1"/>
          </p:nvPr>
        </p:nvSpPr>
        <p:spPr>
          <a:xfrm>
            <a:off x="5488700" y="181225"/>
            <a:ext cx="3305400" cy="43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Nav_header_main.xml</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="@dimen/nav_header_height"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="#199C28"</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:gravity</a:t>
            </a:r>
            <a:r>
              <a:rPr lang="en" sz="1000">
                <a:solidFill>
                  <a:srgbClr val="6A8759"/>
                </a:solidFill>
                <a:highlight>
                  <a:srgbClr val="2B2B2B"/>
                </a:highlight>
                <a:latin typeface="Arial"/>
                <a:ea typeface="Arial"/>
                <a:cs typeface="Arial"/>
                <a:sym typeface="Arial"/>
              </a:rPr>
              <a:t>="bottom"</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:orientation</a:t>
            </a:r>
            <a:r>
              <a:rPr lang="en" sz="1000">
                <a:solidFill>
                  <a:srgbClr val="6A8759"/>
                </a:solidFill>
                <a:highlight>
                  <a:srgbClr val="2B2B2B"/>
                </a:highlight>
                <a:latin typeface="Arial"/>
                <a:ea typeface="Arial"/>
                <a:cs typeface="Arial"/>
                <a:sym typeface="Arial"/>
              </a:rPr>
              <a:t>="vertical"</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:paddingLeft</a:t>
            </a:r>
            <a:r>
              <a:rPr lang="en" sz="1000">
                <a:solidFill>
                  <a:srgbClr val="6A8759"/>
                </a:solidFill>
                <a:highlight>
                  <a:srgbClr val="2B2B2B"/>
                </a:highlight>
                <a:latin typeface="Arial"/>
                <a:ea typeface="Arial"/>
                <a:cs typeface="Arial"/>
                <a:sym typeface="Arial"/>
              </a:rPr>
              <a:t>="@dimen/activity_horizontal_margin"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:paddingTop</a:t>
            </a:r>
            <a:r>
              <a:rPr lang="en" sz="1000">
                <a:solidFill>
                  <a:srgbClr val="6A8759"/>
                </a:solidFill>
                <a:highlight>
                  <a:srgbClr val="2B2B2B"/>
                </a:highlight>
                <a:latin typeface="Arial"/>
                <a:ea typeface="Arial"/>
                <a:cs typeface="Arial"/>
                <a:sym typeface="Arial"/>
              </a:rPr>
              <a:t>="@dimen/activity_vertical_margin"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:paddingRight</a:t>
            </a:r>
            <a:r>
              <a:rPr lang="en" sz="1000">
                <a:solidFill>
                  <a:srgbClr val="6A8759"/>
                </a:solidFill>
                <a:highlight>
                  <a:srgbClr val="2B2B2B"/>
                </a:highlight>
                <a:latin typeface="Arial"/>
                <a:ea typeface="Arial"/>
                <a:cs typeface="Arial"/>
                <a:sym typeface="Arial"/>
              </a:rPr>
              <a:t>="@dimen/activity_horizontal_margin"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:paddingBottom</a:t>
            </a:r>
            <a:r>
              <a:rPr lang="en" sz="1000">
                <a:solidFill>
                  <a:srgbClr val="6A8759"/>
                </a:solidFill>
                <a:highlight>
                  <a:srgbClr val="2B2B2B"/>
                </a:highlight>
                <a:latin typeface="Arial"/>
                <a:ea typeface="Arial"/>
                <a:cs typeface="Arial"/>
                <a:sym typeface="Arial"/>
              </a:rPr>
              <a:t>="@dimen/activity_vertical_margin"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:theme</a:t>
            </a:r>
            <a:r>
              <a:rPr lang="en" sz="1000">
                <a:solidFill>
                  <a:srgbClr val="6A8759"/>
                </a:solidFill>
                <a:highlight>
                  <a:srgbClr val="2B2B2B"/>
                </a:highlight>
                <a:latin typeface="Arial"/>
                <a:ea typeface="Arial"/>
                <a:cs typeface="Arial"/>
                <a:sym typeface="Arial"/>
              </a:rPr>
              <a:t>="@style/ThemeOverlay.AppCompat.Dark"</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604" name="Google Shape;604;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77775" y="68100"/>
            <a:ext cx="3405300" cy="927600"/>
          </a:xfrm>
          <a:prstGeom prst="rect">
            <a:avLst/>
          </a:prstGeom>
          <a:solidFill>
            <a:schemeClr val="accent2"/>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About our framework:-</a:t>
            </a:r>
            <a:endParaRPr>
              <a:solidFill>
                <a:srgbClr val="000000"/>
              </a:solidFill>
            </a:endParaRPr>
          </a:p>
        </p:txBody>
      </p:sp>
      <p:sp>
        <p:nvSpPr>
          <p:cNvPr id="152" name="Google Shape;152;p26"/>
          <p:cNvSpPr txBox="1"/>
          <p:nvPr/>
        </p:nvSpPr>
        <p:spPr>
          <a:xfrm>
            <a:off x="6859163" y="4346625"/>
            <a:ext cx="1512300" cy="615600"/>
          </a:xfrm>
          <a:prstGeom prst="rect">
            <a:avLst/>
          </a:prstGeom>
          <a:solidFill>
            <a:srgbClr val="D0E0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Split Screen on phone</a:t>
            </a:r>
            <a:endParaRPr/>
          </a:p>
        </p:txBody>
      </p:sp>
      <p:sp>
        <p:nvSpPr>
          <p:cNvPr id="153" name="Google Shape;153;p26"/>
          <p:cNvSpPr/>
          <p:nvPr/>
        </p:nvSpPr>
        <p:spPr>
          <a:xfrm>
            <a:off x="6470350" y="193875"/>
            <a:ext cx="2411100" cy="408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26"/>
          <p:cNvPicPr preferRelativeResize="0"/>
          <p:nvPr/>
        </p:nvPicPr>
        <p:blipFill>
          <a:blip r:embed="rId3">
            <a:alphaModFix/>
          </a:blip>
          <a:stretch>
            <a:fillRect/>
          </a:stretch>
        </p:blipFill>
        <p:spPr>
          <a:xfrm>
            <a:off x="6470350" y="508991"/>
            <a:ext cx="2411100" cy="2046611"/>
          </a:xfrm>
          <a:prstGeom prst="rect">
            <a:avLst/>
          </a:prstGeom>
          <a:noFill/>
          <a:ln>
            <a:noFill/>
          </a:ln>
        </p:spPr>
      </p:pic>
      <p:pic>
        <p:nvPicPr>
          <p:cNvPr id="155" name="Google Shape;155;p26"/>
          <p:cNvPicPr preferRelativeResize="0"/>
          <p:nvPr/>
        </p:nvPicPr>
        <p:blipFill>
          <a:blip r:embed="rId4">
            <a:alphaModFix/>
          </a:blip>
          <a:stretch>
            <a:fillRect/>
          </a:stretch>
        </p:blipFill>
        <p:spPr>
          <a:xfrm>
            <a:off x="6800925" y="2622682"/>
            <a:ext cx="1628775" cy="1656868"/>
          </a:xfrm>
          <a:prstGeom prst="rect">
            <a:avLst/>
          </a:prstGeom>
          <a:noFill/>
          <a:ln>
            <a:noFill/>
          </a:ln>
        </p:spPr>
      </p:pic>
      <p:cxnSp>
        <p:nvCxnSpPr>
          <p:cNvPr id="156" name="Google Shape;156;p26"/>
          <p:cNvCxnSpPr/>
          <p:nvPr/>
        </p:nvCxnSpPr>
        <p:spPr>
          <a:xfrm rot="10800000">
            <a:off x="5752750" y="1227936"/>
            <a:ext cx="744300" cy="0"/>
          </a:xfrm>
          <a:prstGeom prst="straightConnector1">
            <a:avLst/>
          </a:prstGeom>
          <a:noFill/>
          <a:ln w="9525" cap="flat" cmpd="sng">
            <a:solidFill>
              <a:schemeClr val="dk2"/>
            </a:solidFill>
            <a:prstDash val="solid"/>
            <a:round/>
            <a:headEnd type="none" w="med" len="med"/>
            <a:tailEnd type="triangle" w="med" len="med"/>
          </a:ln>
        </p:spPr>
      </p:cxnSp>
      <p:cxnSp>
        <p:nvCxnSpPr>
          <p:cNvPr id="157" name="Google Shape;157;p26"/>
          <p:cNvCxnSpPr/>
          <p:nvPr/>
        </p:nvCxnSpPr>
        <p:spPr>
          <a:xfrm flipH="1">
            <a:off x="5820188" y="3261855"/>
            <a:ext cx="710400" cy="11400"/>
          </a:xfrm>
          <a:prstGeom prst="straightConnector1">
            <a:avLst/>
          </a:prstGeom>
          <a:noFill/>
          <a:ln w="9525" cap="flat" cmpd="sng">
            <a:solidFill>
              <a:schemeClr val="dk2"/>
            </a:solidFill>
            <a:prstDash val="solid"/>
            <a:round/>
            <a:headEnd type="none" w="med" len="med"/>
            <a:tailEnd type="triangle" w="med" len="med"/>
          </a:ln>
        </p:spPr>
      </p:cxnSp>
      <p:sp>
        <p:nvSpPr>
          <p:cNvPr id="158" name="Google Shape;158;p26"/>
          <p:cNvSpPr txBox="1"/>
          <p:nvPr/>
        </p:nvSpPr>
        <p:spPr>
          <a:xfrm>
            <a:off x="4388050" y="995550"/>
            <a:ext cx="1364700" cy="400200"/>
          </a:xfrm>
          <a:prstGeom prst="rect">
            <a:avLst/>
          </a:prstGeom>
          <a:solidFill>
            <a:srgbClr val="A2C4C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User’s Video</a:t>
            </a:r>
            <a:endParaRPr/>
          </a:p>
        </p:txBody>
      </p:sp>
      <p:sp>
        <p:nvSpPr>
          <p:cNvPr id="159" name="Google Shape;159;p26"/>
          <p:cNvSpPr txBox="1"/>
          <p:nvPr/>
        </p:nvSpPr>
        <p:spPr>
          <a:xfrm>
            <a:off x="4568000" y="2645750"/>
            <a:ext cx="1252200" cy="1262100"/>
          </a:xfrm>
          <a:prstGeom prst="rect">
            <a:avLst/>
          </a:prstGeom>
          <a:solidFill>
            <a:srgbClr val="A2C4C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App translating the video’s audio to ISL in real time</a:t>
            </a:r>
            <a:endParaRPr/>
          </a:p>
        </p:txBody>
      </p:sp>
      <p:sp>
        <p:nvSpPr>
          <p:cNvPr id="160" name="Google Shape;160;p26"/>
          <p:cNvSpPr txBox="1"/>
          <p:nvPr/>
        </p:nvSpPr>
        <p:spPr>
          <a:xfrm>
            <a:off x="377775" y="1154400"/>
            <a:ext cx="3136200" cy="29244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Architects Daughter"/>
                <a:ea typeface="Architects Daughter"/>
                <a:cs typeface="Architects Daughter"/>
                <a:sym typeface="Architects Daughter"/>
              </a:rPr>
              <a:t>Our app works in split screen mode.</a:t>
            </a:r>
            <a:endParaRPr sz="1800">
              <a:latin typeface="Architects Daughter"/>
              <a:ea typeface="Architects Daughter"/>
              <a:cs typeface="Architects Daughter"/>
              <a:sym typeface="Architects Daughter"/>
            </a:endParaRPr>
          </a:p>
          <a:p>
            <a:pPr marL="0" lvl="0" indent="0" algn="l" rtl="0">
              <a:spcBef>
                <a:spcPts val="0"/>
              </a:spcBef>
              <a:spcAft>
                <a:spcPts val="0"/>
              </a:spcAft>
              <a:buNone/>
            </a:pPr>
            <a:r>
              <a:rPr lang="en" sz="1800">
                <a:latin typeface="Architects Daughter"/>
                <a:ea typeface="Architects Daughter"/>
                <a:cs typeface="Architects Daughter"/>
                <a:sym typeface="Architects Daughter"/>
              </a:rPr>
              <a:t>As shown in the figure, the above part is the user’s video (for eg: online lectures) and below it is our app which is translating the audio from the video to ISL in real time. </a:t>
            </a:r>
            <a:endParaRPr sz="1800">
              <a:latin typeface="Architects Daughter"/>
              <a:ea typeface="Architects Daughter"/>
              <a:cs typeface="Architects Daughter"/>
              <a:sym typeface="Architects Daughter"/>
            </a:endParaRPr>
          </a:p>
          <a:p>
            <a:pPr marL="0" lvl="0" indent="0" algn="l" rtl="0">
              <a:spcBef>
                <a:spcPts val="0"/>
              </a:spcBef>
              <a:spcAft>
                <a:spcPts val="0"/>
              </a:spcAft>
              <a:buNone/>
            </a:pPr>
            <a:endParaRPr sz="1600">
              <a:latin typeface="Architects Daughter"/>
              <a:ea typeface="Architects Daughter"/>
              <a:cs typeface="Architects Daughter"/>
              <a:sym typeface="Architects Daughter"/>
            </a:endParaRPr>
          </a:p>
        </p:txBody>
      </p:sp>
      <p:sp>
        <p:nvSpPr>
          <p:cNvPr id="161" name="Google Shape;16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1"/>
          <p:cNvSpPr txBox="1">
            <a:spLocks noGrp="1"/>
          </p:cNvSpPr>
          <p:nvPr>
            <p:ph type="body" idx="1"/>
          </p:nvPr>
        </p:nvSpPr>
        <p:spPr>
          <a:xfrm>
            <a:off x="720000" y="155350"/>
            <a:ext cx="4052400" cy="44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:paddingTop</a:t>
            </a:r>
            <a:r>
              <a:rPr lang="en" sz="1000">
                <a:solidFill>
                  <a:srgbClr val="6A8759"/>
                </a:solidFill>
                <a:highlight>
                  <a:srgbClr val="2B2B2B"/>
                </a:highlight>
                <a:latin typeface="Arial"/>
                <a:ea typeface="Arial"/>
                <a:cs typeface="Arial"/>
                <a:sym typeface="Arial"/>
              </a:rPr>
              <a:t>="@dimen/nav_header_vertical_spacing"</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="S2ISL"</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:textAppearance</a:t>
            </a:r>
            <a:r>
              <a:rPr lang="en" sz="1000">
                <a:solidFill>
                  <a:srgbClr val="6A8759"/>
                </a:solidFill>
                <a:highlight>
                  <a:srgbClr val="2B2B2B"/>
                </a:highlight>
                <a:latin typeface="Arial"/>
                <a:ea typeface="Arial"/>
                <a:cs typeface="Arial"/>
                <a:sym typeface="Arial"/>
              </a:rPr>
              <a:t>="@style/TextAppearance.AppCompat.Body1"</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="@+id/imageView"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&lt;ImageView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="@+id/imageView"</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="98dp"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="73dp"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="24dp"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:srcCompat</a:t>
            </a:r>
            <a:r>
              <a:rPr lang="en" sz="1000">
                <a:solidFill>
                  <a:srgbClr val="6A8759"/>
                </a:solidFill>
                <a:highlight>
                  <a:srgbClr val="2B2B2B"/>
                </a:highlight>
                <a:latin typeface="Arial"/>
                <a:ea typeface="Arial"/>
                <a:cs typeface="Arial"/>
                <a:sym typeface="Arial"/>
              </a:rPr>
              <a:t>="@drawable/logoisl"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610" name="Google Shape;610;p71"/>
          <p:cNvSpPr txBox="1">
            <a:spLocks noGrp="1"/>
          </p:cNvSpPr>
          <p:nvPr>
            <p:ph type="body" idx="1"/>
          </p:nvPr>
        </p:nvSpPr>
        <p:spPr>
          <a:xfrm>
            <a:off x="5048575" y="155350"/>
            <a:ext cx="4169400" cy="44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App_bar_mai</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&lt;androidx.coordinatorlayout.widget.CoordinatorLayout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=".NavigationActivity"</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&lt;com.google.android.material.appbar.AppBarLayout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:theme</a:t>
            </a:r>
            <a:r>
              <a:rPr lang="en" sz="1000">
                <a:solidFill>
                  <a:srgbClr val="6A8759"/>
                </a:solidFill>
                <a:highlight>
                  <a:srgbClr val="2B2B2B"/>
                </a:highlight>
                <a:latin typeface="Arial"/>
                <a:ea typeface="Arial"/>
                <a:cs typeface="Arial"/>
                <a:sym typeface="Arial"/>
              </a:rPr>
              <a:t>="@style/AppTheme.AppBarOverlay"</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&lt;androidx.appcompat.widget.Toolbar</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="@+id/toolbar"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="?attr/actionBarSize"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="#199C28"</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:popupTheme</a:t>
            </a:r>
            <a:r>
              <a:rPr lang="en" sz="1000">
                <a:solidFill>
                  <a:srgbClr val="6A8759"/>
                </a:solidFill>
                <a:highlight>
                  <a:srgbClr val="2B2B2B"/>
                </a:highlight>
                <a:latin typeface="Arial"/>
                <a:ea typeface="Arial"/>
                <a:cs typeface="Arial"/>
                <a:sym typeface="Arial"/>
              </a:rPr>
              <a:t>="@style/AppTheme.PopupOverlay"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&lt;/com.google.android.material.appbar.AppBarLayout&gt;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&lt;include </a:t>
            </a:r>
            <a:r>
              <a:rPr lang="en" sz="1000">
                <a:solidFill>
                  <a:srgbClr val="BABABA"/>
                </a:solidFill>
                <a:highlight>
                  <a:srgbClr val="2B2B2B"/>
                </a:highlight>
                <a:latin typeface="Arial"/>
                <a:ea typeface="Arial"/>
                <a:cs typeface="Arial"/>
                <a:sym typeface="Arial"/>
              </a:rPr>
              <a:t>layout</a:t>
            </a:r>
            <a:r>
              <a:rPr lang="en" sz="1000">
                <a:solidFill>
                  <a:srgbClr val="6A8759"/>
                </a:solidFill>
                <a:highlight>
                  <a:srgbClr val="2B2B2B"/>
                </a:highlight>
                <a:latin typeface="Arial"/>
                <a:ea typeface="Arial"/>
                <a:cs typeface="Arial"/>
                <a:sym typeface="Arial"/>
              </a:rPr>
              <a:t>="@layout/content_main"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&lt;/androidx.coordinatorlayout.widget.CoordinatorLayout&gt;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611" name="Google Shape;611;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2"/>
          <p:cNvSpPr txBox="1">
            <a:spLocks noGrp="1"/>
          </p:cNvSpPr>
          <p:nvPr>
            <p:ph type="body" idx="1"/>
          </p:nvPr>
        </p:nvSpPr>
        <p:spPr>
          <a:xfrm>
            <a:off x="720000" y="1152475"/>
            <a:ext cx="4035300" cy="36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Activity_main_drawer</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&lt;menu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:showIn</a:t>
            </a:r>
            <a:r>
              <a:rPr lang="en" sz="1000">
                <a:solidFill>
                  <a:srgbClr val="6A8759"/>
                </a:solidFill>
                <a:highlight>
                  <a:srgbClr val="2B2B2B"/>
                </a:highlight>
                <a:latin typeface="Arial"/>
                <a:ea typeface="Arial"/>
                <a:cs typeface="Arial"/>
                <a:sym typeface="Arial"/>
              </a:rPr>
              <a:t>="navigation_view"</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&lt;group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:checkableBehavior</a:t>
            </a:r>
            <a:r>
              <a:rPr lang="en" sz="1000">
                <a:solidFill>
                  <a:srgbClr val="6A8759"/>
                </a:solidFill>
                <a:highlight>
                  <a:srgbClr val="2B2B2B"/>
                </a:highlight>
                <a:latin typeface="Arial"/>
                <a:ea typeface="Arial"/>
                <a:cs typeface="Arial"/>
                <a:sym typeface="Arial"/>
              </a:rPr>
              <a:t>="single"</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="@+id/nav_home"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:icon</a:t>
            </a:r>
            <a:r>
              <a:rPr lang="en" sz="1000">
                <a:solidFill>
                  <a:srgbClr val="6A8759"/>
                </a:solidFill>
                <a:highlight>
                  <a:srgbClr val="2B2B2B"/>
                </a:highlight>
                <a:latin typeface="Arial"/>
                <a:ea typeface="Arial"/>
                <a:cs typeface="Arial"/>
                <a:sym typeface="Arial"/>
              </a:rPr>
              <a:t>="@drawable/ic_baseline_home_24"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="@string/menu_home"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="@+id/nav_books"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:icon</a:t>
            </a:r>
            <a:r>
              <a:rPr lang="en" sz="1000">
                <a:solidFill>
                  <a:srgbClr val="6A8759"/>
                </a:solidFill>
                <a:highlight>
                  <a:srgbClr val="2B2B2B"/>
                </a:highlight>
                <a:latin typeface="Arial"/>
                <a:ea typeface="Arial"/>
                <a:cs typeface="Arial"/>
                <a:sym typeface="Arial"/>
              </a:rPr>
              <a:t>="@drawable/ic_baseline_notes_24"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="Books"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="@+id/nav_makenotes"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:icon</a:t>
            </a:r>
            <a:r>
              <a:rPr lang="en" sz="1000">
                <a:solidFill>
                  <a:srgbClr val="6A8759"/>
                </a:solidFill>
                <a:highlight>
                  <a:srgbClr val="2B2B2B"/>
                </a:highlight>
                <a:latin typeface="Arial"/>
                <a:ea typeface="Arial"/>
                <a:cs typeface="Arial"/>
                <a:sym typeface="Arial"/>
              </a:rPr>
              <a:t>="@drawable/ic_baseline_library_books_24"</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="Make Notes"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&lt;/group&gt;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&lt;/menu&gt;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617" name="Google Shape;617;p72"/>
          <p:cNvSpPr txBox="1">
            <a:spLocks noGrp="1"/>
          </p:cNvSpPr>
          <p:nvPr>
            <p:ph type="body" idx="1"/>
          </p:nvPr>
        </p:nvSpPr>
        <p:spPr>
          <a:xfrm>
            <a:off x="5074450" y="1152475"/>
            <a:ext cx="3349500" cy="360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Navigation.xml</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&lt;menu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="@+id/action_profile"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:orderInCategory</a:t>
            </a:r>
            <a:r>
              <a:rPr lang="en" sz="1000">
                <a:solidFill>
                  <a:srgbClr val="6A8759"/>
                </a:solidFill>
                <a:highlight>
                  <a:srgbClr val="2B2B2B"/>
                </a:highlight>
                <a:latin typeface="Arial"/>
                <a:ea typeface="Arial"/>
                <a:cs typeface="Arial"/>
                <a:sym typeface="Arial"/>
              </a:rPr>
              <a:t>="100"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="Profile"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:showAsAction</a:t>
            </a:r>
            <a:r>
              <a:rPr lang="en" sz="1000">
                <a:solidFill>
                  <a:srgbClr val="6A8759"/>
                </a:solidFill>
                <a:highlight>
                  <a:srgbClr val="2B2B2B"/>
                </a:highlight>
                <a:latin typeface="Arial"/>
                <a:ea typeface="Arial"/>
                <a:cs typeface="Arial"/>
                <a:sym typeface="Arial"/>
              </a:rPr>
              <a:t>="never"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&lt;item</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="@+id/action_settings"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:orderInCategory</a:t>
            </a:r>
            <a:r>
              <a:rPr lang="en" sz="1000">
                <a:solidFill>
                  <a:srgbClr val="6A8759"/>
                </a:solidFill>
                <a:highlight>
                  <a:srgbClr val="2B2B2B"/>
                </a:highlight>
                <a:latin typeface="Arial"/>
                <a:ea typeface="Arial"/>
                <a:cs typeface="Arial"/>
                <a:sym typeface="Arial"/>
              </a:rPr>
              <a:t>="100"</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:title</a:t>
            </a:r>
            <a:r>
              <a:rPr lang="en" sz="1000">
                <a:solidFill>
                  <a:srgbClr val="6A8759"/>
                </a:solidFill>
                <a:highlight>
                  <a:srgbClr val="2B2B2B"/>
                </a:highlight>
                <a:latin typeface="Arial"/>
                <a:ea typeface="Arial"/>
                <a:cs typeface="Arial"/>
                <a:sym typeface="Arial"/>
              </a:rPr>
              <a:t>="@string/action_settings"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:showAsAction</a:t>
            </a:r>
            <a:r>
              <a:rPr lang="en" sz="1000">
                <a:solidFill>
                  <a:srgbClr val="6A8759"/>
                </a:solidFill>
                <a:highlight>
                  <a:srgbClr val="2B2B2B"/>
                </a:highlight>
                <a:latin typeface="Arial"/>
                <a:ea typeface="Arial"/>
                <a:cs typeface="Arial"/>
                <a:sym typeface="Arial"/>
              </a:rPr>
              <a:t>="never"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&lt;/menu&gt;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618" name="Google Shape;618;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3"/>
          <p:cNvSpPr txBox="1">
            <a:spLocks noGrp="1"/>
          </p:cNvSpPr>
          <p:nvPr>
            <p:ph type="body" idx="1"/>
          </p:nvPr>
        </p:nvSpPr>
        <p:spPr>
          <a:xfrm>
            <a:off x="720000" y="458575"/>
            <a:ext cx="3664200" cy="43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CONVERTER JAVA</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package </a:t>
            </a:r>
            <a:r>
              <a:rPr lang="en" sz="1000">
                <a:solidFill>
                  <a:srgbClr val="A9B7C6"/>
                </a:solidFill>
                <a:highlight>
                  <a:srgbClr val="2B2B2B"/>
                </a:highlight>
                <a:latin typeface="Arial"/>
                <a:ea typeface="Arial"/>
                <a:cs typeface="Arial"/>
                <a:sym typeface="Arial"/>
              </a:rPr>
              <a:t>com.appcodewithprachi.speech2isl</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android.content.Intent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android.net.Uri</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android.os.Bundle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android.speech.RecognizerIntent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android.view.LayoutInflater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android.view.ViewGroup</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android.widget.EditText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android.widget.ImageButton</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android.widget.MediaController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android.widget.VideoView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androidx.annotation.Nullable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androidx.fragment.app.Fragment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a:t>
            </a:r>
            <a:r>
              <a:rPr lang="en" sz="1000">
                <a:solidFill>
                  <a:srgbClr val="A9B7C6"/>
                </a:solidFill>
                <a:highlight>
                  <a:srgbClr val="2B2B2B"/>
                </a:highlight>
                <a:latin typeface="Arial"/>
                <a:ea typeface="Arial"/>
                <a:cs typeface="Arial"/>
                <a:sym typeface="Arial"/>
              </a:rPr>
              <a:t>java.util.ArrayList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import static </a:t>
            </a:r>
            <a:r>
              <a:rPr lang="en" sz="1000">
                <a:solidFill>
                  <a:srgbClr val="A9B7C6"/>
                </a:solidFill>
                <a:highlight>
                  <a:srgbClr val="2B2B2B"/>
                </a:highlight>
                <a:latin typeface="Arial"/>
                <a:ea typeface="Arial"/>
                <a:cs typeface="Arial"/>
                <a:sym typeface="Arial"/>
              </a:rPr>
              <a:t>android.app.Activity.RESULT_OK</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624" name="Google Shape;624;p73"/>
          <p:cNvSpPr txBox="1"/>
          <p:nvPr/>
        </p:nvSpPr>
        <p:spPr>
          <a:xfrm>
            <a:off x="3941275" y="0"/>
            <a:ext cx="1090800" cy="400200"/>
          </a:xfrm>
          <a:prstGeom prst="rect">
            <a:avLst/>
          </a:prstGeom>
          <a:solidFill>
            <a:srgbClr val="FFFF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highlight>
                  <a:srgbClr val="FFFF00"/>
                </a:highlight>
                <a:latin typeface="Fira Sans Condensed"/>
                <a:ea typeface="Fira Sans Condensed"/>
                <a:cs typeface="Fira Sans Condensed"/>
                <a:sym typeface="Fira Sans Condensed"/>
              </a:rPr>
              <a:t>MODULE 2</a:t>
            </a:r>
            <a:endParaRPr b="1">
              <a:highlight>
                <a:srgbClr val="FFFF00"/>
              </a:highlight>
              <a:latin typeface="Fira Sans Condensed"/>
              <a:ea typeface="Fira Sans Condensed"/>
              <a:cs typeface="Fira Sans Condensed"/>
              <a:sym typeface="Fira Sans Condensed"/>
            </a:endParaRPr>
          </a:p>
        </p:txBody>
      </p:sp>
      <p:sp>
        <p:nvSpPr>
          <p:cNvPr id="625" name="Google Shape;625;p73"/>
          <p:cNvSpPr txBox="1">
            <a:spLocks noGrp="1"/>
          </p:cNvSpPr>
          <p:nvPr>
            <p:ph type="body" idx="1"/>
          </p:nvPr>
        </p:nvSpPr>
        <p:spPr>
          <a:xfrm>
            <a:off x="4759800" y="384225"/>
            <a:ext cx="3664200" cy="44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public class </a:t>
            </a:r>
            <a:r>
              <a:rPr lang="en" sz="1000">
                <a:solidFill>
                  <a:srgbClr val="A9B7C6"/>
                </a:solidFill>
                <a:highlight>
                  <a:srgbClr val="2B2B2B"/>
                </a:highlight>
                <a:latin typeface="Arial"/>
                <a:ea typeface="Arial"/>
                <a:cs typeface="Arial"/>
                <a:sym typeface="Arial"/>
              </a:rPr>
              <a:t>ConverterrFragment </a:t>
            </a:r>
            <a:r>
              <a:rPr lang="en" sz="1000">
                <a:solidFill>
                  <a:srgbClr val="CC7832"/>
                </a:solidFill>
                <a:highlight>
                  <a:srgbClr val="2B2B2B"/>
                </a:highlight>
                <a:latin typeface="Arial"/>
                <a:ea typeface="Arial"/>
                <a:cs typeface="Arial"/>
                <a:sym typeface="Arial"/>
              </a:rPr>
              <a:t>extends </a:t>
            </a:r>
            <a:r>
              <a:rPr lang="en" sz="1000">
                <a:solidFill>
                  <a:srgbClr val="A9B7C6"/>
                </a:solidFill>
                <a:highlight>
                  <a:srgbClr val="2B2B2B"/>
                </a:highlight>
                <a:latin typeface="Arial"/>
                <a:ea typeface="Arial"/>
                <a:cs typeface="Arial"/>
                <a:sym typeface="Arial"/>
              </a:rPr>
              <a:t>Fragment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//ImageButton speechButton;</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EditText speechText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private static final int </a:t>
            </a:r>
            <a:r>
              <a:rPr lang="en" sz="1000">
                <a:solidFill>
                  <a:srgbClr val="A9B7C6"/>
                </a:solidFill>
                <a:highlight>
                  <a:srgbClr val="2B2B2B"/>
                </a:highlight>
                <a:latin typeface="Arial"/>
                <a:ea typeface="Arial"/>
                <a:cs typeface="Arial"/>
                <a:sym typeface="Arial"/>
              </a:rPr>
              <a:t>RECOGNIZER_RESULT = </a:t>
            </a:r>
            <a:r>
              <a:rPr lang="en" sz="1000">
                <a:solidFill>
                  <a:srgbClr val="6897BB"/>
                </a:solidFill>
                <a:highlight>
                  <a:srgbClr val="2B2B2B"/>
                </a:highlight>
                <a:latin typeface="Arial"/>
                <a:ea typeface="Arial"/>
                <a:cs typeface="Arial"/>
                <a:sym typeface="Arial"/>
              </a:rPr>
              <a:t>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TODO: Rename parameter arguments, choose names that match</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 the fragment initialization parameters, e.g. ARG_ITEM_NUMBER</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static final </a:t>
            </a:r>
            <a:r>
              <a:rPr lang="en" sz="1000">
                <a:solidFill>
                  <a:srgbClr val="A9B7C6"/>
                </a:solidFill>
                <a:highlight>
                  <a:srgbClr val="2B2B2B"/>
                </a:highlight>
                <a:latin typeface="Arial"/>
                <a:ea typeface="Arial"/>
                <a:cs typeface="Arial"/>
                <a:sym typeface="Arial"/>
              </a:rPr>
              <a:t>String ARG_PARAM1 = </a:t>
            </a:r>
            <a:r>
              <a:rPr lang="en" sz="1000">
                <a:solidFill>
                  <a:srgbClr val="6A8759"/>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private static final </a:t>
            </a:r>
            <a:r>
              <a:rPr lang="en" sz="1000">
                <a:solidFill>
                  <a:srgbClr val="A9B7C6"/>
                </a:solidFill>
                <a:highlight>
                  <a:srgbClr val="2B2B2B"/>
                </a:highlight>
                <a:latin typeface="Arial"/>
                <a:ea typeface="Arial"/>
                <a:cs typeface="Arial"/>
                <a:sym typeface="Arial"/>
              </a:rPr>
              <a:t>String ARG_PARAM2 = </a:t>
            </a:r>
            <a:r>
              <a:rPr lang="en" sz="1000">
                <a:solidFill>
                  <a:srgbClr val="6A8759"/>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TODO: Rename and change types of parameters</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private </a:t>
            </a:r>
            <a:r>
              <a:rPr lang="en" sz="1000">
                <a:solidFill>
                  <a:srgbClr val="A9B7C6"/>
                </a:solidFill>
                <a:highlight>
                  <a:srgbClr val="2B2B2B"/>
                </a:highlight>
                <a:latin typeface="Arial"/>
                <a:ea typeface="Arial"/>
                <a:cs typeface="Arial"/>
                <a:sym typeface="Arial"/>
              </a:rPr>
              <a:t>String mParam1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private </a:t>
            </a:r>
            <a:r>
              <a:rPr lang="en" sz="1000">
                <a:solidFill>
                  <a:srgbClr val="A9B7C6"/>
                </a:solidFill>
                <a:highlight>
                  <a:srgbClr val="2B2B2B"/>
                </a:highlight>
                <a:latin typeface="Arial"/>
                <a:ea typeface="Arial"/>
                <a:cs typeface="Arial"/>
                <a:sym typeface="Arial"/>
              </a:rPr>
              <a:t>String mParam2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public </a:t>
            </a:r>
            <a:r>
              <a:rPr lang="en" sz="1000">
                <a:solidFill>
                  <a:srgbClr val="A9B7C6"/>
                </a:solidFill>
                <a:highlight>
                  <a:srgbClr val="2B2B2B"/>
                </a:highlight>
                <a:latin typeface="Arial"/>
                <a:ea typeface="Arial"/>
                <a:cs typeface="Arial"/>
                <a:sym typeface="Arial"/>
              </a:rPr>
              <a:t>ConverterrFragment()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Required empty public constructor</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i="1">
                <a:solidFill>
                  <a:srgbClr val="629755"/>
                </a:solidFill>
                <a:highlight>
                  <a:srgbClr val="2B2B2B"/>
                </a:highlight>
                <a:latin typeface="Arial"/>
                <a:ea typeface="Arial"/>
                <a:cs typeface="Arial"/>
                <a:sym typeface="Arial"/>
              </a:rPr>
              <a: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Use this factory method to create a new instance of</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this fragment using the provided parameters.</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a:t>
            </a:r>
            <a:r>
              <a:rPr lang="en" sz="1000" b="1" i="1">
                <a:solidFill>
                  <a:srgbClr val="629755"/>
                </a:solidFill>
                <a:highlight>
                  <a:srgbClr val="2B2B2B"/>
                </a:highlight>
                <a:latin typeface="Arial"/>
                <a:ea typeface="Arial"/>
                <a:cs typeface="Arial"/>
                <a:sym typeface="Arial"/>
              </a:rPr>
              <a:t>@param </a:t>
            </a:r>
            <a:r>
              <a:rPr lang="en" sz="1000" i="1">
                <a:solidFill>
                  <a:srgbClr val="629755"/>
                </a:solidFill>
                <a:highlight>
                  <a:srgbClr val="2B2B2B"/>
                </a:highlight>
                <a:latin typeface="Arial"/>
                <a:ea typeface="Arial"/>
                <a:cs typeface="Arial"/>
                <a:sym typeface="Arial"/>
              </a:rPr>
              <a:t>param1 Parameter 1.</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a:t>
            </a:r>
            <a:r>
              <a:rPr lang="en" sz="1000" b="1" i="1">
                <a:solidFill>
                  <a:srgbClr val="629755"/>
                </a:solidFill>
                <a:highlight>
                  <a:srgbClr val="2B2B2B"/>
                </a:highlight>
                <a:latin typeface="Arial"/>
                <a:ea typeface="Arial"/>
                <a:cs typeface="Arial"/>
                <a:sym typeface="Arial"/>
              </a:rPr>
              <a:t>@param </a:t>
            </a:r>
            <a:r>
              <a:rPr lang="en" sz="1000" i="1">
                <a:solidFill>
                  <a:srgbClr val="629755"/>
                </a:solidFill>
                <a:highlight>
                  <a:srgbClr val="2B2B2B"/>
                </a:highlight>
                <a:latin typeface="Arial"/>
                <a:ea typeface="Arial"/>
                <a:cs typeface="Arial"/>
                <a:sym typeface="Arial"/>
              </a:rPr>
              <a:t>param2 Parameter 2.</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 </a:t>
            </a:r>
            <a:r>
              <a:rPr lang="en" sz="1000" b="1" i="1">
                <a:solidFill>
                  <a:srgbClr val="629755"/>
                </a:solidFill>
                <a:highlight>
                  <a:srgbClr val="2B2B2B"/>
                </a:highlight>
                <a:latin typeface="Arial"/>
                <a:ea typeface="Arial"/>
                <a:cs typeface="Arial"/>
                <a:sym typeface="Arial"/>
              </a:rPr>
              <a:t>@return </a:t>
            </a:r>
            <a:r>
              <a:rPr lang="en" sz="1000" i="1">
                <a:solidFill>
                  <a:srgbClr val="629755"/>
                </a:solidFill>
                <a:highlight>
                  <a:srgbClr val="2B2B2B"/>
                </a:highlight>
                <a:latin typeface="Arial"/>
                <a:ea typeface="Arial"/>
                <a:cs typeface="Arial"/>
                <a:sym typeface="Arial"/>
              </a:rPr>
              <a:t>A new instance of fragment ConverterrFragment.</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t>
            </a: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626" name="Google Shape;626;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4"/>
          <p:cNvSpPr txBox="1">
            <a:spLocks noGrp="1"/>
          </p:cNvSpPr>
          <p:nvPr>
            <p:ph type="body" idx="1"/>
          </p:nvPr>
        </p:nvSpPr>
        <p:spPr>
          <a:xfrm>
            <a:off x="720000" y="112200"/>
            <a:ext cx="4173300" cy="494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i="1">
              <a:solidFill>
                <a:srgbClr val="629755"/>
              </a:solidFill>
              <a:highlight>
                <a:srgbClr val="2B2B2B"/>
              </a:highlight>
              <a:latin typeface="Arial"/>
              <a:ea typeface="Arial"/>
              <a:cs typeface="Arial"/>
              <a:sym typeface="Arial"/>
            </a:endParaRPr>
          </a:p>
          <a:p>
            <a:pPr marL="0" lvl="0" indent="0" algn="l" rtl="0">
              <a:spcBef>
                <a:spcPts val="0"/>
              </a:spcBef>
              <a:spcAft>
                <a:spcPts val="0"/>
              </a:spcAft>
              <a:buNone/>
            </a:pPr>
            <a:r>
              <a:rPr lang="en" sz="1000" i="1">
                <a:solidFill>
                  <a:srgbClr val="629755"/>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static </a:t>
            </a:r>
            <a:r>
              <a:rPr lang="en" sz="1000">
                <a:solidFill>
                  <a:srgbClr val="A9B7C6"/>
                </a:solidFill>
                <a:highlight>
                  <a:srgbClr val="2B2B2B"/>
                </a:highlight>
                <a:latin typeface="Arial"/>
                <a:ea typeface="Arial"/>
                <a:cs typeface="Arial"/>
                <a:sym typeface="Arial"/>
              </a:rPr>
              <a:t>ConverterrFragment newInstance(String 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String param2)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ConverterrFragment fragment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ConverterrFragment()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args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Bundle()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args.putString(ARG_PARAM1</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args.putString(ARG_PARAM2</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fragment.setArguments(args)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fragment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@Override</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onCreate(Bundle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.onCreate(savedInstanceState)</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if </a:t>
            </a:r>
            <a:r>
              <a:rPr lang="en" sz="1000">
                <a:solidFill>
                  <a:srgbClr val="A9B7C6"/>
                </a:solidFill>
                <a:highlight>
                  <a:srgbClr val="2B2B2B"/>
                </a:highlight>
                <a:latin typeface="Arial"/>
                <a:ea typeface="Arial"/>
                <a:cs typeface="Arial"/>
                <a:sym typeface="Arial"/>
              </a:rPr>
              <a:t>(getArguments() != </a:t>
            </a:r>
            <a:r>
              <a:rPr lang="en" sz="1000">
                <a:solidFill>
                  <a:srgbClr val="CC7832"/>
                </a:solidFill>
                <a:highlight>
                  <a:srgbClr val="2B2B2B"/>
                </a:highlight>
                <a:latin typeface="Arial"/>
                <a:ea typeface="Arial"/>
                <a:cs typeface="Arial"/>
                <a:sym typeface="Arial"/>
              </a:rPr>
              <a:t>null</a:t>
            </a: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mParam1 = getArguments().getString(ARG_PARAM1)</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mParam2 = getArguments().getString(ARG_PARAM2)</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//@Override</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a:t>
            </a:r>
            <a:r>
              <a:rPr lang="en" sz="1000">
                <a:solidFill>
                  <a:srgbClr val="A9B7C6"/>
                </a:solidFill>
                <a:highlight>
                  <a:srgbClr val="2B2B2B"/>
                </a:highlight>
                <a:latin typeface="Arial"/>
                <a:ea typeface="Arial"/>
                <a:cs typeface="Arial"/>
                <a:sym typeface="Arial"/>
              </a:rPr>
              <a:t>View onCreateView(LayoutInflater inflater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ViewGroup container</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Bundle savedInstanceState)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View root = inflater.inflate(R.layout.fragment_converterr</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container</a:t>
            </a:r>
            <a:r>
              <a:rPr lang="en" sz="1000">
                <a:solidFill>
                  <a:srgbClr val="CC7832"/>
                </a:solidFill>
                <a:highlight>
                  <a:srgbClr val="2B2B2B"/>
                </a:highlight>
                <a:latin typeface="Arial"/>
                <a:ea typeface="Arial"/>
                <a:cs typeface="Arial"/>
                <a:sym typeface="Arial"/>
              </a:rPr>
              <a:t>, false</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final </a:t>
            </a:r>
            <a:r>
              <a:rPr lang="en" sz="1000">
                <a:solidFill>
                  <a:srgbClr val="A9B7C6"/>
                </a:solidFill>
                <a:highlight>
                  <a:srgbClr val="2B2B2B"/>
                </a:highlight>
                <a:latin typeface="Arial"/>
                <a:ea typeface="Arial"/>
                <a:cs typeface="Arial"/>
                <a:sym typeface="Arial"/>
              </a:rPr>
              <a:t>VideoView signlangvideo = root.findViewById(R.id.signlanguageview)</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signlangvideo.setMediaController(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MediaController(getContext()))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632" name="Google Shape;632;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5"/>
          <p:cNvSpPr txBox="1">
            <a:spLocks noGrp="1"/>
          </p:cNvSpPr>
          <p:nvPr>
            <p:ph type="body" idx="1"/>
          </p:nvPr>
        </p:nvSpPr>
        <p:spPr>
          <a:xfrm>
            <a:off x="720000" y="322250"/>
            <a:ext cx="7704000" cy="44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Uri video = Uri.parse(</a:t>
            </a:r>
            <a:r>
              <a:rPr lang="en" sz="1000">
                <a:solidFill>
                  <a:srgbClr val="6A8759"/>
                </a:solidFill>
                <a:highlight>
                  <a:srgbClr val="2B2B2B"/>
                </a:highlight>
                <a:latin typeface="Arial"/>
                <a:ea typeface="Arial"/>
                <a:cs typeface="Arial"/>
                <a:sym typeface="Arial"/>
              </a:rPr>
              <a:t>"android.resource://" </a:t>
            </a:r>
            <a:r>
              <a:rPr lang="en" sz="1000">
                <a:solidFill>
                  <a:srgbClr val="A9B7C6"/>
                </a:solidFill>
                <a:highlight>
                  <a:srgbClr val="2B2B2B"/>
                </a:highlight>
                <a:latin typeface="Arial"/>
                <a:ea typeface="Arial"/>
                <a:cs typeface="Arial"/>
                <a:sym typeface="Arial"/>
              </a:rPr>
              <a:t>+ getContext().getPackageName() + </a:t>
            </a:r>
            <a:r>
              <a:rPr lang="en" sz="1000">
                <a:solidFill>
                  <a:srgbClr val="6A8759"/>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 R.raw.onetoninesignlangvideo)</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signlangvideo.setVideoURI(video)</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//signlangvideo.start();</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 Inflate the layout for this fragment</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ImageButton speechButton = (ImageButton) root.findViewById(R.id.imageButtonspeech)</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EditText speechText = (EditText) root.findViewById(R.id.text)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speechButton.setOnClickListener(</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View.OnClickListener()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@Override</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onClick(View view)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Intent speechIntent = </a:t>
            </a:r>
            <a:r>
              <a:rPr lang="en" sz="1000">
                <a:solidFill>
                  <a:srgbClr val="CC7832"/>
                </a:solidFill>
                <a:highlight>
                  <a:srgbClr val="2B2B2B"/>
                </a:highlight>
                <a:latin typeface="Arial"/>
                <a:ea typeface="Arial"/>
                <a:cs typeface="Arial"/>
                <a:sym typeface="Arial"/>
              </a:rPr>
              <a:t>new </a:t>
            </a:r>
            <a:r>
              <a:rPr lang="en" sz="1000">
                <a:solidFill>
                  <a:srgbClr val="A9B7C6"/>
                </a:solidFill>
                <a:highlight>
                  <a:srgbClr val="2B2B2B"/>
                </a:highlight>
                <a:latin typeface="Arial"/>
                <a:ea typeface="Arial"/>
                <a:cs typeface="Arial"/>
                <a:sym typeface="Arial"/>
              </a:rPr>
              <a:t>Intent(RecognizerIntent.ACTION_RECOGNIZE_SPEECH)</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speechIntent.putExtra(RecognizerIntent.EXTRA_LANGUAGE_MODEL</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RecognizerIntent.LANGUAGE_MODEL_FREE_FORM)</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speechIntent.putExtra(RecognizerIntent.EXTRA_PROMPT</a:t>
            </a:r>
            <a:r>
              <a:rPr lang="en" sz="1000">
                <a:solidFill>
                  <a:srgbClr val="CC7832"/>
                </a:solidFill>
                <a:highlight>
                  <a:srgbClr val="2B2B2B"/>
                </a:highlight>
                <a:latin typeface="Arial"/>
                <a:ea typeface="Arial"/>
                <a:cs typeface="Arial"/>
                <a:sym typeface="Arial"/>
              </a:rPr>
              <a:t>,</a:t>
            </a:r>
            <a:r>
              <a:rPr lang="en" sz="1000">
                <a:solidFill>
                  <a:srgbClr val="6A8759"/>
                </a:solidFill>
                <a:highlight>
                  <a:srgbClr val="2B2B2B"/>
                </a:highlight>
                <a:latin typeface="Arial"/>
                <a:ea typeface="Arial"/>
                <a:cs typeface="Arial"/>
                <a:sym typeface="Arial"/>
              </a:rPr>
              <a:t>"Speech to ISL"</a:t>
            </a:r>
            <a:r>
              <a:rPr lang="en" sz="1000">
                <a:solidFill>
                  <a:srgbClr val="A9B7C6"/>
                </a:solidFill>
                <a:highlight>
                  <a:srgbClr val="2B2B2B"/>
                </a:highlight>
                <a:latin typeface="Arial"/>
                <a:ea typeface="Arial"/>
                <a:cs typeface="Arial"/>
                <a:sym typeface="Arial"/>
              </a:rPr>
              <a: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startActivityForResult(speechIntent</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RECOGNIZER_RESULT)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return </a:t>
            </a:r>
            <a:r>
              <a:rPr lang="en" sz="1000">
                <a:solidFill>
                  <a:srgbClr val="A9B7C6"/>
                </a:solidFill>
                <a:highlight>
                  <a:srgbClr val="2B2B2B"/>
                </a:highlight>
                <a:latin typeface="Arial"/>
                <a:ea typeface="Arial"/>
                <a:cs typeface="Arial"/>
                <a:sym typeface="Arial"/>
              </a:rPr>
              <a:t>root</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 from here the text will be transfered to a deep learning model which translate text to Indian sign language</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public void </a:t>
            </a:r>
            <a:r>
              <a:rPr lang="en" sz="1000">
                <a:solidFill>
                  <a:srgbClr val="A9B7C6"/>
                </a:solidFill>
                <a:highlight>
                  <a:srgbClr val="2B2B2B"/>
                </a:highlight>
                <a:latin typeface="Arial"/>
                <a:ea typeface="Arial"/>
                <a:cs typeface="Arial"/>
                <a:sym typeface="Arial"/>
              </a:rPr>
              <a:t>onActivityResult(</a:t>
            </a:r>
            <a:r>
              <a:rPr lang="en" sz="1000">
                <a:solidFill>
                  <a:srgbClr val="CC7832"/>
                </a:solidFill>
                <a:highlight>
                  <a:srgbClr val="2B2B2B"/>
                </a:highlight>
                <a:latin typeface="Arial"/>
                <a:ea typeface="Arial"/>
                <a:cs typeface="Arial"/>
                <a:sym typeface="Arial"/>
              </a:rPr>
              <a:t>int </a:t>
            </a:r>
            <a:r>
              <a:rPr lang="en" sz="1000">
                <a:solidFill>
                  <a:srgbClr val="A9B7C6"/>
                </a:solidFill>
                <a:highlight>
                  <a:srgbClr val="2B2B2B"/>
                </a:highlight>
                <a:latin typeface="Arial"/>
                <a:ea typeface="Arial"/>
                <a:cs typeface="Arial"/>
                <a:sym typeface="Arial"/>
              </a:rPr>
              <a:t>requestCode</a:t>
            </a:r>
            <a:r>
              <a:rPr lang="en" sz="1000">
                <a:solidFill>
                  <a:srgbClr val="CC7832"/>
                </a:solidFill>
                <a:highlight>
                  <a:srgbClr val="2B2B2B"/>
                </a:highlight>
                <a:latin typeface="Arial"/>
                <a:ea typeface="Arial"/>
                <a:cs typeface="Arial"/>
                <a:sym typeface="Arial"/>
              </a:rPr>
              <a:t>, int </a:t>
            </a:r>
            <a:r>
              <a:rPr lang="en" sz="1000">
                <a:solidFill>
                  <a:srgbClr val="A9B7C6"/>
                </a:solidFill>
                <a:highlight>
                  <a:srgbClr val="2B2B2B"/>
                </a:highlight>
                <a:latin typeface="Arial"/>
                <a:ea typeface="Arial"/>
                <a:cs typeface="Arial"/>
                <a:sym typeface="Arial"/>
              </a:rPr>
              <a:t>resultCode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@Nullable Intent data)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if </a:t>
            </a:r>
            <a:r>
              <a:rPr lang="en" sz="1000">
                <a:solidFill>
                  <a:srgbClr val="A9B7C6"/>
                </a:solidFill>
                <a:highlight>
                  <a:srgbClr val="2B2B2B"/>
                </a:highlight>
                <a:latin typeface="Arial"/>
                <a:ea typeface="Arial"/>
                <a:cs typeface="Arial"/>
                <a:sym typeface="Arial"/>
              </a:rPr>
              <a:t>(requestCode == RECOGNIZER_RESULT &amp;&amp; resultCode == RESULT_OK) {</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ArrayList&lt;String&gt; matches = data.getStringArrayListExtra(RecognizerIntent.EXTRA_RESULTS)</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speechText.setText(matches.get(</a:t>
            </a:r>
            <a:r>
              <a:rPr lang="en" sz="1000">
                <a:solidFill>
                  <a:srgbClr val="6897BB"/>
                </a:solidFill>
                <a:highlight>
                  <a:srgbClr val="2B2B2B"/>
                </a:highlight>
                <a:latin typeface="Arial"/>
                <a:ea typeface="Arial"/>
                <a:cs typeface="Arial"/>
                <a:sym typeface="Arial"/>
              </a:rPr>
              <a:t>0</a:t>
            </a:r>
            <a:r>
              <a:rPr lang="en" sz="1000">
                <a:solidFill>
                  <a:srgbClr val="A9B7C6"/>
                </a:solidFill>
                <a:highlight>
                  <a:srgbClr val="2B2B2B"/>
                </a:highlight>
                <a:latin typeface="Arial"/>
                <a:ea typeface="Arial"/>
                <a:cs typeface="Arial"/>
                <a:sym typeface="Arial"/>
              </a:rPr>
              <a:t>).toString())</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A9B7C6"/>
                </a:solidFill>
                <a:highlight>
                  <a:srgbClr val="2B2B2B"/>
                </a:highlight>
                <a:latin typeface="Arial"/>
                <a:ea typeface="Arial"/>
                <a:cs typeface="Arial"/>
                <a:sym typeface="Arial"/>
              </a:rPr>
              <a:t>       </a:t>
            </a:r>
            <a:r>
              <a:rPr lang="en" sz="1000">
                <a:solidFill>
                  <a:srgbClr val="CC7832"/>
                </a:solidFill>
                <a:highlight>
                  <a:srgbClr val="2B2B2B"/>
                </a:highlight>
                <a:latin typeface="Arial"/>
                <a:ea typeface="Arial"/>
                <a:cs typeface="Arial"/>
                <a:sym typeface="Arial"/>
              </a:rPr>
              <a:t>super</a:t>
            </a:r>
            <a:r>
              <a:rPr lang="en" sz="1000">
                <a:solidFill>
                  <a:srgbClr val="A9B7C6"/>
                </a:solidFill>
                <a:highlight>
                  <a:srgbClr val="2B2B2B"/>
                </a:highlight>
                <a:latin typeface="Arial"/>
                <a:ea typeface="Arial"/>
                <a:cs typeface="Arial"/>
                <a:sym typeface="Arial"/>
              </a:rPr>
              <a:t>.onActivityResult(requestCode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resultCode</a:t>
            </a: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data)</a:t>
            </a:r>
            <a:r>
              <a:rPr lang="en" sz="1000">
                <a:solidFill>
                  <a:srgbClr val="CC7832"/>
                </a:solidFill>
                <a:highlight>
                  <a:srgbClr val="2B2B2B"/>
                </a:highlight>
                <a:latin typeface="Arial"/>
                <a:ea typeface="Arial"/>
                <a:cs typeface="Arial"/>
                <a:sym typeface="Arial"/>
              </a:rPr>
              <a:t>;</a:t>
            </a: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CC7832"/>
                </a:solidFill>
                <a:highlight>
                  <a:srgbClr val="2B2B2B"/>
                </a:highlight>
                <a:latin typeface="Arial"/>
                <a:ea typeface="Arial"/>
                <a:cs typeface="Arial"/>
                <a:sym typeface="Arial"/>
              </a:rPr>
              <a:t>   </a:t>
            </a:r>
            <a:r>
              <a:rPr lang="en"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A9B7C6"/>
              </a:solidFill>
              <a:highlight>
                <a:srgbClr val="2B2B2B"/>
              </a:highlight>
              <a:latin typeface="Arial"/>
              <a:ea typeface="Arial"/>
              <a:cs typeface="Arial"/>
              <a:sym typeface="Arial"/>
            </a:endParaRPr>
          </a:p>
          <a:p>
            <a:pPr marL="0" lvl="0" indent="0" algn="l" rtl="0">
              <a:spcBef>
                <a:spcPts val="0"/>
              </a:spcBef>
              <a:spcAft>
                <a:spcPts val="0"/>
              </a:spcAft>
              <a:buNone/>
            </a:pPr>
            <a:endParaRPr/>
          </a:p>
        </p:txBody>
      </p:sp>
      <p:sp>
        <p:nvSpPr>
          <p:cNvPr id="638" name="Google Shape;638;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6"/>
          <p:cNvSpPr txBox="1">
            <a:spLocks noGrp="1"/>
          </p:cNvSpPr>
          <p:nvPr>
            <p:ph type="body" idx="1"/>
          </p:nvPr>
        </p:nvSpPr>
        <p:spPr>
          <a:xfrm>
            <a:off x="720000" y="297450"/>
            <a:ext cx="3802200" cy="42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t>
            </a:r>
            <a:r>
              <a:rPr lang="en" sz="1000">
                <a:solidFill>
                  <a:srgbClr val="BABABA"/>
                </a:solidFill>
                <a:highlight>
                  <a:srgbClr val="2B2B2B"/>
                </a:highlight>
                <a:latin typeface="Arial"/>
                <a:ea typeface="Arial"/>
                <a:cs typeface="Arial"/>
                <a:sym typeface="Arial"/>
              </a:rPr>
              <a:t>xml version</a:t>
            </a:r>
            <a:r>
              <a:rPr lang="en" sz="1000">
                <a:solidFill>
                  <a:srgbClr val="6A8759"/>
                </a:solidFill>
                <a:highlight>
                  <a:srgbClr val="2B2B2B"/>
                </a:highlight>
                <a:latin typeface="Arial"/>
                <a:ea typeface="Arial"/>
                <a:cs typeface="Arial"/>
                <a:sym typeface="Arial"/>
              </a:rPr>
              <a:t>="1.0" </a:t>
            </a:r>
            <a:r>
              <a:rPr lang="en" sz="1000">
                <a:solidFill>
                  <a:srgbClr val="BABABA"/>
                </a:solidFill>
                <a:highlight>
                  <a:srgbClr val="2B2B2B"/>
                </a:highlight>
                <a:latin typeface="Arial"/>
                <a:ea typeface="Arial"/>
                <a:cs typeface="Arial"/>
                <a:sym typeface="Arial"/>
              </a:rPr>
              <a:t>encoding</a:t>
            </a:r>
            <a:r>
              <a:rPr lang="en" sz="1000">
                <a:solidFill>
                  <a:srgbClr val="6A8759"/>
                </a:solidFill>
                <a:highlight>
                  <a:srgbClr val="2B2B2B"/>
                </a:highlight>
                <a:latin typeface="Arial"/>
                <a:ea typeface="Arial"/>
                <a:cs typeface="Arial"/>
                <a:sym typeface="Arial"/>
              </a:rPr>
              <a:t>="utf-8"</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android</a:t>
            </a:r>
            <a:r>
              <a:rPr lang="en" sz="1000">
                <a:solidFill>
                  <a:srgbClr val="6A8759"/>
                </a:solidFill>
                <a:highlight>
                  <a:srgbClr val="2B2B2B"/>
                </a:highlight>
                <a:latin typeface="Arial"/>
                <a:ea typeface="Arial"/>
                <a:cs typeface="Arial"/>
                <a:sym typeface="Arial"/>
              </a:rPr>
              <a:t>="http://schemas.android.com/apk/res/android"</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app</a:t>
            </a:r>
            <a:r>
              <a:rPr lang="en" sz="1000">
                <a:solidFill>
                  <a:srgbClr val="6A8759"/>
                </a:solidFill>
                <a:highlight>
                  <a:srgbClr val="2B2B2B"/>
                </a:highlight>
                <a:latin typeface="Arial"/>
                <a:ea typeface="Arial"/>
                <a:cs typeface="Arial"/>
                <a:sym typeface="Arial"/>
              </a:rPr>
              <a:t>="http://schemas.android.com/apk/res-auto"</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BABABA"/>
                </a:solidFill>
                <a:highlight>
                  <a:srgbClr val="2B2B2B"/>
                </a:highlight>
                <a:latin typeface="Arial"/>
                <a:ea typeface="Arial"/>
                <a:cs typeface="Arial"/>
                <a:sym typeface="Arial"/>
              </a:rPr>
              <a:t>xmlns:</a:t>
            </a:r>
            <a:r>
              <a:rPr lang="en" sz="1000">
                <a:solidFill>
                  <a:srgbClr val="9876AA"/>
                </a:solidFill>
                <a:highlight>
                  <a:srgbClr val="2B2B2B"/>
                </a:highlight>
                <a:latin typeface="Arial"/>
                <a:ea typeface="Arial"/>
                <a:cs typeface="Arial"/>
                <a:sym typeface="Arial"/>
              </a:rPr>
              <a:t>tools</a:t>
            </a:r>
            <a:r>
              <a:rPr lang="en" sz="1000">
                <a:solidFill>
                  <a:srgbClr val="6A8759"/>
                </a:solidFill>
                <a:highlight>
                  <a:srgbClr val="2B2B2B"/>
                </a:highlight>
                <a:latin typeface="Arial"/>
                <a:ea typeface="Arial"/>
                <a:cs typeface="Arial"/>
                <a:sym typeface="Arial"/>
              </a:rPr>
              <a:t>="http://schemas.android.com/tools"</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="match_parent"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:background</a:t>
            </a:r>
            <a:r>
              <a:rPr lang="en" sz="1000">
                <a:solidFill>
                  <a:srgbClr val="6A8759"/>
                </a:solidFill>
                <a:highlight>
                  <a:srgbClr val="2B2B2B"/>
                </a:highlight>
                <a:latin typeface="Arial"/>
                <a:ea typeface="Arial"/>
                <a:cs typeface="Arial"/>
                <a:sym typeface="Arial"/>
              </a:rPr>
              <a:t>="#CF4A72"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tools</a:t>
            </a:r>
            <a:r>
              <a:rPr lang="en" sz="1000">
                <a:solidFill>
                  <a:srgbClr val="BABABA"/>
                </a:solidFill>
                <a:highlight>
                  <a:srgbClr val="2B2B2B"/>
                </a:highlight>
                <a:latin typeface="Arial"/>
                <a:ea typeface="Arial"/>
                <a:cs typeface="Arial"/>
                <a:sym typeface="Arial"/>
              </a:rPr>
              <a:t>:context</a:t>
            </a:r>
            <a:r>
              <a:rPr lang="en" sz="1000">
                <a:solidFill>
                  <a:srgbClr val="6A8759"/>
                </a:solidFill>
                <a:highlight>
                  <a:srgbClr val="2B2B2B"/>
                </a:highlight>
                <a:latin typeface="Arial"/>
                <a:ea typeface="Arial"/>
                <a:cs typeface="Arial"/>
                <a:sym typeface="Arial"/>
              </a:rPr>
              <a:t>=".ConverterrFragment"</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808080"/>
                </a:solidFill>
                <a:highlight>
                  <a:srgbClr val="2B2B2B"/>
                </a:highlight>
                <a:latin typeface="Arial"/>
                <a:ea typeface="Arial"/>
                <a:cs typeface="Arial"/>
                <a:sym typeface="Arial"/>
              </a:rPr>
              <a:t>&lt;!-- </a:t>
            </a:r>
            <a:r>
              <a:rPr lang="en" sz="1000" i="1">
                <a:solidFill>
                  <a:srgbClr val="A8C023"/>
                </a:solidFill>
                <a:highlight>
                  <a:srgbClr val="2B2B2B"/>
                </a:highlight>
                <a:latin typeface="Arial"/>
                <a:ea typeface="Arial"/>
                <a:cs typeface="Arial"/>
                <a:sym typeface="Arial"/>
              </a:rPr>
              <a:t>TODO: Update blank fragment layout </a:t>
            </a:r>
            <a:r>
              <a:rPr lang="en" sz="1000">
                <a:solidFill>
                  <a:srgbClr val="808080"/>
                </a:solidFill>
                <a:highlight>
                  <a:srgbClr val="2B2B2B"/>
                </a:highlight>
                <a:latin typeface="Arial"/>
                <a:ea typeface="Arial"/>
                <a:cs typeface="Arial"/>
                <a:sym typeface="Arial"/>
              </a:rPr>
              <a:t>--&gt;</a:t>
            </a: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808080"/>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808080"/>
                </a:solidFill>
                <a:highlight>
                  <a:srgbClr val="2B2B2B"/>
                </a:highlight>
                <a:latin typeface="Arial"/>
                <a:ea typeface="Arial"/>
                <a:cs typeface="Arial"/>
                <a:sym typeface="Arial"/>
              </a:rPr>
              <a:t>   </a:t>
            </a:r>
            <a:r>
              <a:rPr lang="en" sz="1000">
                <a:solidFill>
                  <a:srgbClr val="E8BF6A"/>
                </a:solidFill>
                <a:highlight>
                  <a:srgbClr val="2B2B2B"/>
                </a:highlight>
                <a:latin typeface="Arial"/>
                <a:ea typeface="Arial"/>
                <a:cs typeface="Arial"/>
                <a:sym typeface="Arial"/>
              </a:rPr>
              <a:t>&lt;TextView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="@+id/textView2"</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a:t>
            </a:r>
            <a:r>
              <a:rPr lang="en" sz="1000">
                <a:solidFill>
                  <a:srgbClr val="6A8759"/>
                </a:solidFill>
                <a:highlight>
                  <a:srgbClr val="2B2B2B"/>
                </a:highlight>
                <a:latin typeface="Arial"/>
                <a:ea typeface="Arial"/>
                <a:cs typeface="Arial"/>
                <a:sym typeface="Arial"/>
              </a:rPr>
              <a:t>="Translator"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:layout_constraintVertical_bias</a:t>
            </a:r>
            <a:r>
              <a:rPr lang="en" sz="1000">
                <a:solidFill>
                  <a:srgbClr val="6A8759"/>
                </a:solidFill>
                <a:highlight>
                  <a:srgbClr val="2B2B2B"/>
                </a:highlight>
                <a:latin typeface="Arial"/>
                <a:ea typeface="Arial"/>
                <a:cs typeface="Arial"/>
                <a:sym typeface="Arial"/>
              </a:rPr>
              <a:t>="0.036"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644" name="Google Shape;644;p76"/>
          <p:cNvSpPr txBox="1">
            <a:spLocks noGrp="1"/>
          </p:cNvSpPr>
          <p:nvPr>
            <p:ph type="body" idx="1"/>
          </p:nvPr>
        </p:nvSpPr>
        <p:spPr>
          <a:xfrm>
            <a:off x="5411025" y="297400"/>
            <a:ext cx="3503700" cy="42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&lt;EditText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="@+id/text"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="wrap_content"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="16dp"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:fontFamily</a:t>
            </a:r>
            <a:r>
              <a:rPr lang="en" sz="1000">
                <a:solidFill>
                  <a:srgbClr val="6A8759"/>
                </a:solidFill>
                <a:highlight>
                  <a:srgbClr val="2B2B2B"/>
                </a:highlight>
                <a:latin typeface="Arial"/>
                <a:ea typeface="Arial"/>
                <a:cs typeface="Arial"/>
                <a:sym typeface="Arial"/>
              </a:rPr>
              <a:t>="@font/architects_daughter"</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:hint</a:t>
            </a:r>
            <a:r>
              <a:rPr lang="en" sz="1000">
                <a:solidFill>
                  <a:srgbClr val="6A8759"/>
                </a:solidFill>
                <a:highlight>
                  <a:srgbClr val="2B2B2B"/>
                </a:highlight>
                <a:latin typeface="Arial"/>
                <a:ea typeface="Arial"/>
                <a:cs typeface="Arial"/>
                <a:sym typeface="Arial"/>
              </a:rPr>
              <a:t>="Speech to Indian Sign Language Translation"</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:textColorHint</a:t>
            </a:r>
            <a:r>
              <a:rPr lang="en" sz="1000">
                <a:solidFill>
                  <a:srgbClr val="6A8759"/>
                </a:solidFill>
                <a:highlight>
                  <a:srgbClr val="2B2B2B"/>
                </a:highlight>
                <a:latin typeface="Arial"/>
                <a:ea typeface="Arial"/>
                <a:cs typeface="Arial"/>
                <a:sym typeface="Arial"/>
              </a:rPr>
              <a:t>="@color/white"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="@+id/imageButtonspeech"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&lt;VideoView</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="@+id/signlanguageview"</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="355dp"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="364dp"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:layout_constraintBottom_toBottomOf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:layout_constraintTop_toBottomOf</a:t>
            </a:r>
            <a:r>
              <a:rPr lang="en" sz="1000">
                <a:solidFill>
                  <a:srgbClr val="6A8759"/>
                </a:solidFill>
                <a:highlight>
                  <a:srgbClr val="2B2B2B"/>
                </a:highlight>
                <a:latin typeface="Arial"/>
                <a:ea typeface="Arial"/>
                <a:cs typeface="Arial"/>
                <a:sym typeface="Arial"/>
              </a:rPr>
              <a:t>="@+id/text"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endParaRPr/>
          </a:p>
        </p:txBody>
      </p:sp>
      <p:sp>
        <p:nvSpPr>
          <p:cNvPr id="645" name="Google Shape;645;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7"/>
          <p:cNvSpPr txBox="1">
            <a:spLocks noGrp="1"/>
          </p:cNvSpPr>
          <p:nvPr>
            <p:ph type="body" idx="1"/>
          </p:nvPr>
        </p:nvSpPr>
        <p:spPr>
          <a:xfrm>
            <a:off x="720000" y="371825"/>
            <a:ext cx="3741600" cy="41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&lt;ImageButton</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:id</a:t>
            </a:r>
            <a:r>
              <a:rPr lang="en" sz="1000">
                <a:solidFill>
                  <a:srgbClr val="6A8759"/>
                </a:solidFill>
                <a:highlight>
                  <a:srgbClr val="2B2B2B"/>
                </a:highlight>
                <a:latin typeface="Arial"/>
                <a:ea typeface="Arial"/>
                <a:cs typeface="Arial"/>
                <a:sym typeface="Arial"/>
              </a:rPr>
              <a:t>="@+id/imageButtonspeech"</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:layout_width</a:t>
            </a:r>
            <a:r>
              <a:rPr lang="en" sz="1000">
                <a:solidFill>
                  <a:srgbClr val="6A8759"/>
                </a:solidFill>
                <a:highlight>
                  <a:srgbClr val="2B2B2B"/>
                </a:highlight>
                <a:latin typeface="Arial"/>
                <a:ea typeface="Arial"/>
                <a:cs typeface="Arial"/>
                <a:sym typeface="Arial"/>
              </a:rPr>
              <a:t>="226dp"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:layout_height</a:t>
            </a:r>
            <a:r>
              <a:rPr lang="en" sz="1000">
                <a:solidFill>
                  <a:srgbClr val="6A8759"/>
                </a:solidFill>
                <a:highlight>
                  <a:srgbClr val="2B2B2B"/>
                </a:highlight>
                <a:latin typeface="Arial"/>
                <a:ea typeface="Arial"/>
                <a:cs typeface="Arial"/>
                <a:sym typeface="Arial"/>
              </a:rPr>
              <a:t>="185dp"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:layout_marginTop</a:t>
            </a:r>
            <a:r>
              <a:rPr lang="en" sz="1000">
                <a:solidFill>
                  <a:srgbClr val="6A8759"/>
                </a:solidFill>
                <a:highlight>
                  <a:srgbClr val="2B2B2B"/>
                </a:highlight>
                <a:latin typeface="Arial"/>
                <a:ea typeface="Arial"/>
                <a:cs typeface="Arial"/>
                <a:sym typeface="Arial"/>
              </a:rPr>
              <a:t>="52dp"</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android</a:t>
            </a:r>
            <a:r>
              <a:rPr lang="en" sz="1000">
                <a:solidFill>
                  <a:srgbClr val="BABABA"/>
                </a:solidFill>
                <a:highlight>
                  <a:srgbClr val="2B2B2B"/>
                </a:highlight>
                <a:latin typeface="Arial"/>
                <a:ea typeface="Arial"/>
                <a:cs typeface="Arial"/>
                <a:sym typeface="Arial"/>
              </a:rPr>
              <a:t>:src</a:t>
            </a:r>
            <a:r>
              <a:rPr lang="en" sz="1000">
                <a:solidFill>
                  <a:srgbClr val="6A8759"/>
                </a:solidFill>
                <a:highlight>
                  <a:srgbClr val="2B2B2B"/>
                </a:highlight>
                <a:latin typeface="Arial"/>
                <a:ea typeface="Arial"/>
                <a:cs typeface="Arial"/>
                <a:sym typeface="Arial"/>
              </a:rPr>
              <a:t>="@drawable/imagemicrophone"</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:layout_constraintEnd_toEndOf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:layout_constraintHorizontal_bias</a:t>
            </a:r>
            <a:r>
              <a:rPr lang="en" sz="1000">
                <a:solidFill>
                  <a:srgbClr val="6A8759"/>
                </a:solidFill>
                <a:highlight>
                  <a:srgbClr val="2B2B2B"/>
                </a:highlight>
                <a:latin typeface="Arial"/>
                <a:ea typeface="Arial"/>
                <a:cs typeface="Arial"/>
                <a:sym typeface="Arial"/>
              </a:rPr>
              <a:t>="0.497"</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:layout_constraintStart_toStartOf</a:t>
            </a:r>
            <a:r>
              <a:rPr lang="en" sz="1000">
                <a:solidFill>
                  <a:srgbClr val="6A8759"/>
                </a:solidFill>
                <a:highlight>
                  <a:srgbClr val="2B2B2B"/>
                </a:highlight>
                <a:latin typeface="Arial"/>
                <a:ea typeface="Arial"/>
                <a:cs typeface="Arial"/>
                <a:sym typeface="Arial"/>
              </a:rPr>
              <a:t>="parent"</a:t>
            </a:r>
            <a:endParaRPr sz="1000">
              <a:solidFill>
                <a:srgbClr val="6A8759"/>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6A8759"/>
                </a:solidFill>
                <a:highlight>
                  <a:srgbClr val="2B2B2B"/>
                </a:highlight>
                <a:latin typeface="Arial"/>
                <a:ea typeface="Arial"/>
                <a:cs typeface="Arial"/>
                <a:sym typeface="Arial"/>
              </a:rPr>
              <a:t>       </a:t>
            </a:r>
            <a:r>
              <a:rPr lang="en" sz="1000">
                <a:solidFill>
                  <a:srgbClr val="9876AA"/>
                </a:solidFill>
                <a:highlight>
                  <a:srgbClr val="2B2B2B"/>
                </a:highlight>
                <a:latin typeface="Arial"/>
                <a:ea typeface="Arial"/>
                <a:cs typeface="Arial"/>
                <a:sym typeface="Arial"/>
              </a:rPr>
              <a:t>app</a:t>
            </a:r>
            <a:r>
              <a:rPr lang="en" sz="1000">
                <a:solidFill>
                  <a:srgbClr val="BABABA"/>
                </a:solidFill>
                <a:highlight>
                  <a:srgbClr val="2B2B2B"/>
                </a:highlight>
                <a:latin typeface="Arial"/>
                <a:ea typeface="Arial"/>
                <a:cs typeface="Arial"/>
                <a:sym typeface="Arial"/>
              </a:rPr>
              <a:t>:layout_constraintTop_toTopOf</a:t>
            </a:r>
            <a:r>
              <a:rPr lang="en" sz="1000">
                <a:solidFill>
                  <a:srgbClr val="6A8759"/>
                </a:solidFill>
                <a:highlight>
                  <a:srgbClr val="2B2B2B"/>
                </a:highlight>
                <a:latin typeface="Arial"/>
                <a:ea typeface="Arial"/>
                <a:cs typeface="Arial"/>
                <a:sym typeface="Arial"/>
              </a:rPr>
              <a:t>="parent" </a:t>
            </a:r>
            <a:r>
              <a:rPr lang="en" sz="1000">
                <a:solidFill>
                  <a:srgbClr val="E8BF6A"/>
                </a:solidFill>
                <a:highlight>
                  <a:srgbClr val="2B2B2B"/>
                </a:highlight>
                <a:latin typeface="Arial"/>
                <a:ea typeface="Arial"/>
                <a:cs typeface="Arial"/>
                <a:sym typeface="Arial"/>
              </a:rPr>
              <a: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r>
              <a:rPr lang="en" sz="1000">
                <a:solidFill>
                  <a:srgbClr val="E8BF6A"/>
                </a:solidFill>
                <a:highlight>
                  <a:srgbClr val="2B2B2B"/>
                </a:highlight>
                <a:latin typeface="Arial"/>
                <a:ea typeface="Arial"/>
                <a:cs typeface="Arial"/>
                <a:sym typeface="Arial"/>
              </a:rPr>
              <a:t>&lt;/androidx.constraintlayout.widget.ConstraintLayout&gt;</a:t>
            </a:r>
            <a:endParaRPr sz="1000">
              <a:solidFill>
                <a:srgbClr val="E8BF6A"/>
              </a:solidFill>
              <a:highlight>
                <a:srgbClr val="2B2B2B"/>
              </a:highlight>
              <a:latin typeface="Arial"/>
              <a:ea typeface="Arial"/>
              <a:cs typeface="Arial"/>
              <a:sym typeface="Aria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endParaRPr/>
          </a:p>
        </p:txBody>
      </p:sp>
      <p:sp>
        <p:nvSpPr>
          <p:cNvPr id="651" name="Google Shape;651;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8"/>
          <p:cNvSpPr txBox="1">
            <a:spLocks noGrp="1"/>
          </p:cNvSpPr>
          <p:nvPr>
            <p:ph type="body" idx="1"/>
          </p:nvPr>
        </p:nvSpPr>
        <p:spPr>
          <a:xfrm>
            <a:off x="720000" y="929550"/>
            <a:ext cx="3877500" cy="37917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os, sys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keras.models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Model</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keras.layers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Input, LSTM, GRU, Dense, Embedding</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keras.preprocessing.text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Tokenizer</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keras.preprocessing.sequence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pad_sequences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keras.utils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to_categorical</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numpy </a:t>
            </a:r>
            <a:r>
              <a:rPr lang="en" sz="1050">
                <a:solidFill>
                  <a:srgbClr val="AF00DB"/>
                </a:solidFill>
                <a:highlight>
                  <a:srgbClr val="FFFFFE"/>
                </a:highlight>
                <a:latin typeface="Courier New"/>
                <a:ea typeface="Courier New"/>
                <a:cs typeface="Courier New"/>
                <a:sym typeface="Courier New"/>
              </a:rPr>
              <a:t>as</a:t>
            </a:r>
            <a:r>
              <a:rPr lang="en" sz="1050">
                <a:solidFill>
                  <a:srgbClr val="000000"/>
                </a:solidFill>
                <a:highlight>
                  <a:srgbClr val="FFFFFE"/>
                </a:highlight>
                <a:latin typeface="Courier New"/>
                <a:ea typeface="Courier New"/>
                <a:cs typeface="Courier New"/>
                <a:sym typeface="Courier New"/>
              </a:rPr>
              <a:t> np</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matplotlib.pyplot </a:t>
            </a:r>
            <a:r>
              <a:rPr lang="en" sz="1050">
                <a:solidFill>
                  <a:srgbClr val="AF00DB"/>
                </a:solidFill>
                <a:highlight>
                  <a:srgbClr val="FFFFFE"/>
                </a:highlight>
                <a:latin typeface="Courier New"/>
                <a:ea typeface="Courier New"/>
                <a:cs typeface="Courier New"/>
                <a:sym typeface="Courier New"/>
              </a:rPr>
              <a:t>as</a:t>
            </a:r>
            <a:r>
              <a:rPr lang="en" sz="1050">
                <a:solidFill>
                  <a:srgbClr val="000000"/>
                </a:solidFill>
                <a:highlight>
                  <a:srgbClr val="FFFFFE"/>
                </a:highlight>
                <a:latin typeface="Courier New"/>
                <a:ea typeface="Courier New"/>
                <a:cs typeface="Courier New"/>
                <a:sym typeface="Courier New"/>
              </a:rPr>
              <a:t> plt</a:t>
            </a:r>
            <a:endParaRPr sz="1050">
              <a:solidFill>
                <a:srgbClr val="000000"/>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b="1">
              <a:solidFill>
                <a:srgbClr val="FFFFFF"/>
              </a:solidFill>
              <a:latin typeface="Fira Sans Condensed"/>
              <a:ea typeface="Fira Sans Condensed"/>
              <a:cs typeface="Fira Sans Condensed"/>
              <a:sym typeface="Fira Sans Condensed"/>
            </a:endParaRPr>
          </a:p>
        </p:txBody>
      </p:sp>
      <p:sp>
        <p:nvSpPr>
          <p:cNvPr id="657" name="Google Shape;657;p78"/>
          <p:cNvSpPr txBox="1"/>
          <p:nvPr/>
        </p:nvSpPr>
        <p:spPr>
          <a:xfrm>
            <a:off x="3829750" y="371825"/>
            <a:ext cx="1103100" cy="384900"/>
          </a:xfrm>
          <a:prstGeom prst="rect">
            <a:avLst/>
          </a:prstGeom>
          <a:solidFill>
            <a:srgbClr val="FFFF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highlight>
                  <a:srgbClr val="FFFF00"/>
                </a:highlight>
                <a:latin typeface="Fira Sans Condensed"/>
                <a:ea typeface="Fira Sans Condensed"/>
                <a:cs typeface="Fira Sans Condensed"/>
                <a:sym typeface="Fira Sans Condensed"/>
              </a:rPr>
              <a:t>MODULE 3</a:t>
            </a:r>
            <a:endParaRPr>
              <a:latin typeface="Fira Sans Condensed Light"/>
              <a:ea typeface="Fira Sans Condensed Light"/>
              <a:cs typeface="Fira Sans Condensed Light"/>
              <a:sym typeface="Fira Sans Condensed Light"/>
            </a:endParaRPr>
          </a:p>
        </p:txBody>
      </p:sp>
      <p:sp>
        <p:nvSpPr>
          <p:cNvPr id="658" name="Google Shape;658;p78"/>
          <p:cNvSpPr txBox="1">
            <a:spLocks noGrp="1"/>
          </p:cNvSpPr>
          <p:nvPr>
            <p:ph type="body" idx="1"/>
          </p:nvPr>
        </p:nvSpPr>
        <p:spPr>
          <a:xfrm>
            <a:off x="4820900" y="929550"/>
            <a:ext cx="3877500" cy="37917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BATCH_SIZE = </a:t>
            </a:r>
            <a:r>
              <a:rPr lang="en" sz="1050">
                <a:solidFill>
                  <a:srgbClr val="09885A"/>
                </a:solidFill>
                <a:highlight>
                  <a:srgbClr val="FFFFFE"/>
                </a:highlight>
                <a:latin typeface="Courier New"/>
                <a:ea typeface="Courier New"/>
                <a:cs typeface="Courier New"/>
                <a:sym typeface="Courier New"/>
              </a:rPr>
              <a:t>64</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EPOCHS = </a:t>
            </a:r>
            <a:r>
              <a:rPr lang="en" sz="1050">
                <a:solidFill>
                  <a:srgbClr val="09885A"/>
                </a:solidFill>
                <a:highlight>
                  <a:srgbClr val="FFFFFE"/>
                </a:highlight>
                <a:latin typeface="Courier New"/>
                <a:ea typeface="Courier New"/>
                <a:cs typeface="Courier New"/>
                <a:sym typeface="Courier New"/>
              </a:rPr>
              <a:t>20</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LSTM_NODES =</a:t>
            </a:r>
            <a:r>
              <a:rPr lang="en" sz="1050">
                <a:solidFill>
                  <a:srgbClr val="09885A"/>
                </a:solidFill>
                <a:highlight>
                  <a:srgbClr val="FFFFFE"/>
                </a:highlight>
                <a:latin typeface="Courier New"/>
                <a:ea typeface="Courier New"/>
                <a:cs typeface="Courier New"/>
                <a:sym typeface="Courier New"/>
              </a:rPr>
              <a:t>256</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NUM_SENTENCES = </a:t>
            </a:r>
            <a:r>
              <a:rPr lang="en" sz="1050">
                <a:solidFill>
                  <a:srgbClr val="09885A"/>
                </a:solidFill>
                <a:highlight>
                  <a:srgbClr val="FFFFFE"/>
                </a:highlight>
                <a:latin typeface="Courier New"/>
                <a:ea typeface="Courier New"/>
                <a:cs typeface="Courier New"/>
                <a:sym typeface="Courier New"/>
              </a:rPr>
              <a:t>50</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MAX_SENTENCE_LENGTH = </a:t>
            </a:r>
            <a:r>
              <a:rPr lang="en" sz="1050">
                <a:solidFill>
                  <a:srgbClr val="09885A"/>
                </a:solidFill>
                <a:highlight>
                  <a:srgbClr val="FFFFFE"/>
                </a:highlight>
                <a:latin typeface="Courier New"/>
                <a:ea typeface="Courier New"/>
                <a:cs typeface="Courier New"/>
                <a:sym typeface="Courier New"/>
              </a:rPr>
              <a:t>10</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MAX_NUM_WORDS = </a:t>
            </a:r>
            <a:r>
              <a:rPr lang="en" sz="1050">
                <a:solidFill>
                  <a:srgbClr val="09885A"/>
                </a:solidFill>
                <a:highlight>
                  <a:srgbClr val="FFFFFE"/>
                </a:highlight>
                <a:latin typeface="Courier New"/>
                <a:ea typeface="Courier New"/>
                <a:cs typeface="Courier New"/>
                <a:sym typeface="Courier New"/>
              </a:rPr>
              <a:t>1000</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EMBEDDING_SIZE = </a:t>
            </a:r>
            <a:r>
              <a:rPr lang="en" sz="1050">
                <a:solidFill>
                  <a:srgbClr val="09885A"/>
                </a:solidFill>
                <a:highlight>
                  <a:srgbClr val="FFFFFE"/>
                </a:highlight>
                <a:latin typeface="Courier New"/>
                <a:ea typeface="Courier New"/>
                <a:cs typeface="Courier New"/>
                <a:sym typeface="Courier New"/>
              </a:rPr>
              <a:t>100</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AF00DB"/>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b="1">
              <a:solidFill>
                <a:srgbClr val="FFFFFF"/>
              </a:solidFill>
              <a:latin typeface="Fira Sans Condensed"/>
              <a:ea typeface="Fira Sans Condensed"/>
              <a:cs typeface="Fira Sans Condensed"/>
              <a:sym typeface="Fira Sans Condensed"/>
            </a:endParaRPr>
          </a:p>
        </p:txBody>
      </p:sp>
      <p:sp>
        <p:nvSpPr>
          <p:cNvPr id="659" name="Google Shape;659;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9"/>
          <p:cNvSpPr txBox="1">
            <a:spLocks noGrp="1"/>
          </p:cNvSpPr>
          <p:nvPr>
            <p:ph type="body" idx="1"/>
          </p:nvPr>
        </p:nvSpPr>
        <p:spPr>
          <a:xfrm>
            <a:off x="600275" y="1082525"/>
            <a:ext cx="3662700" cy="36387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input_sentences = []</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output_sentences = []</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output_sentences_inputs = []</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count = </a:t>
            </a:r>
            <a:r>
              <a:rPr lang="en" sz="1050">
                <a:solidFill>
                  <a:srgbClr val="09885A"/>
                </a:solidFill>
                <a:highlight>
                  <a:srgbClr val="FFFFFE"/>
                </a:highlight>
                <a:latin typeface="Courier New"/>
                <a:ea typeface="Courier New"/>
                <a:cs typeface="Courier New"/>
                <a:sym typeface="Courier New"/>
              </a:rPr>
              <a:t>0</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for</a:t>
            </a:r>
            <a:r>
              <a:rPr lang="en" sz="1050">
                <a:solidFill>
                  <a:srgbClr val="000000"/>
                </a:solidFill>
                <a:highlight>
                  <a:srgbClr val="FFFFFE"/>
                </a:highlight>
                <a:latin typeface="Courier New"/>
                <a:ea typeface="Courier New"/>
                <a:cs typeface="Courier New"/>
                <a:sym typeface="Courier New"/>
              </a:rPr>
              <a:t> line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open</a:t>
            </a:r>
            <a:r>
              <a:rPr lang="en" sz="1050">
                <a:solidFill>
                  <a:srgbClr val="000000"/>
                </a:solidFill>
                <a:highlight>
                  <a:srgbClr val="FFFFFE"/>
                </a:highlight>
                <a:latin typeface="Courier New"/>
                <a:ea typeface="Courier New"/>
                <a:cs typeface="Courier New"/>
                <a:sym typeface="Courier New"/>
              </a:rPr>
              <a:t>(r</a:t>
            </a:r>
            <a:r>
              <a:rPr lang="en" sz="1050">
                <a:solidFill>
                  <a:srgbClr val="A31515"/>
                </a:solidFill>
                <a:highlight>
                  <a:srgbClr val="FFFFFE"/>
                </a:highlight>
                <a:latin typeface="Courier New"/>
                <a:ea typeface="Courier New"/>
                <a:cs typeface="Courier New"/>
                <a:sym typeface="Courier New"/>
              </a:rPr>
              <a:t>'/content/numerical.txt'</a:t>
            </a:r>
            <a:r>
              <a:rPr lang="en" sz="1050">
                <a:solidFill>
                  <a:srgbClr val="000000"/>
                </a:solidFill>
                <a:highlight>
                  <a:srgbClr val="FFFFFE"/>
                </a:highlight>
                <a:latin typeface="Courier New"/>
                <a:ea typeface="Courier New"/>
                <a:cs typeface="Courier New"/>
                <a:sym typeface="Courier New"/>
              </a:rPr>
              <a:t>,encoding=</a:t>
            </a:r>
            <a:r>
              <a:rPr lang="en" sz="1050">
                <a:solidFill>
                  <a:srgbClr val="A31515"/>
                </a:solidFill>
                <a:highlight>
                  <a:srgbClr val="FFFFFE"/>
                </a:highlight>
                <a:latin typeface="Courier New"/>
                <a:ea typeface="Courier New"/>
                <a:cs typeface="Courier New"/>
                <a:sym typeface="Courier New"/>
              </a:rPr>
              <a:t>'latin-1'</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count += </a:t>
            </a:r>
            <a:r>
              <a:rPr lang="en" sz="1050">
                <a:solidFill>
                  <a:srgbClr val="09885A"/>
                </a:solidFill>
                <a:highlight>
                  <a:srgbClr val="FFFFFE"/>
                </a:highlight>
                <a:latin typeface="Courier New"/>
                <a:ea typeface="Courier New"/>
                <a:cs typeface="Courier New"/>
                <a:sym typeface="Courier New"/>
              </a:rPr>
              <a:t>1</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if</a:t>
            </a:r>
            <a:r>
              <a:rPr lang="en" sz="1050">
                <a:solidFill>
                  <a:srgbClr val="000000"/>
                </a:solidFill>
                <a:highlight>
                  <a:srgbClr val="FFFFFE"/>
                </a:highlight>
                <a:latin typeface="Courier New"/>
                <a:ea typeface="Courier New"/>
                <a:cs typeface="Courier New"/>
                <a:sym typeface="Courier New"/>
              </a:rPr>
              <a:t> count &gt; NUM_SENTENCES: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break</a:t>
            </a:r>
            <a:endParaRPr sz="1050">
              <a:solidFill>
                <a:srgbClr val="AF00DB"/>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if</a:t>
            </a: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'\n'</a:t>
            </a:r>
            <a:r>
              <a:rPr lang="en" sz="1050">
                <a:solidFill>
                  <a:srgbClr val="000000"/>
                </a:solidFill>
                <a:highlight>
                  <a:srgbClr val="FFFFFE"/>
                </a:highlight>
                <a:latin typeface="Courier New"/>
                <a:ea typeface="Courier New"/>
                <a:cs typeface="Courier New"/>
                <a:sym typeface="Courier New"/>
              </a:rPr>
              <a:t> </a:t>
            </a:r>
            <a:r>
              <a:rPr lang="en" sz="1050">
                <a:solidFill>
                  <a:srgbClr val="0000FF"/>
                </a:solidFill>
                <a:highlight>
                  <a:srgbClr val="FFFFFE"/>
                </a:highlight>
                <a:latin typeface="Courier New"/>
                <a:ea typeface="Courier New"/>
                <a:cs typeface="Courier New"/>
                <a:sym typeface="Courier New"/>
              </a:rPr>
              <a:t>not</a:t>
            </a:r>
            <a:r>
              <a:rPr lang="en" sz="1050">
                <a:solidFill>
                  <a:srgbClr val="000000"/>
                </a:solidFill>
                <a:highlight>
                  <a:srgbClr val="FFFFFE"/>
                </a:highlight>
                <a:latin typeface="Courier New"/>
                <a:ea typeface="Courier New"/>
                <a:cs typeface="Courier New"/>
                <a:sym typeface="Courier New"/>
              </a:rPr>
              <a:t>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line:</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continue</a:t>
            </a:r>
            <a:endParaRPr sz="1050">
              <a:solidFill>
                <a:srgbClr val="AF00DB"/>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665" name="Google Shape;665;p79"/>
          <p:cNvSpPr txBox="1">
            <a:spLocks noGrp="1"/>
          </p:cNvSpPr>
          <p:nvPr>
            <p:ph type="title"/>
          </p:nvPr>
        </p:nvSpPr>
        <p:spPr>
          <a:xfrm flipH="1">
            <a:off x="-366900" y="509825"/>
            <a:ext cx="17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666" name="Google Shape;666;p79"/>
          <p:cNvSpPr txBox="1">
            <a:spLocks noGrp="1"/>
          </p:cNvSpPr>
          <p:nvPr>
            <p:ph type="body" idx="1"/>
          </p:nvPr>
        </p:nvSpPr>
        <p:spPr>
          <a:xfrm>
            <a:off x="4676800" y="1082525"/>
            <a:ext cx="3899700" cy="36387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input_sentence, output = line.rstrip().split(</a:t>
            </a:r>
            <a:r>
              <a:rPr lang="en" sz="1050">
                <a:solidFill>
                  <a:srgbClr val="A31515"/>
                </a:solidFill>
                <a:highlight>
                  <a:srgbClr val="FFFFFE"/>
                </a:highlight>
                <a:latin typeface="Courier New"/>
                <a:ea typeface="Courier New"/>
                <a:cs typeface="Courier New"/>
                <a:sym typeface="Courier New"/>
              </a:rPr>
              <a:t>'\n'</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output_sentence = output + </a:t>
            </a:r>
            <a:r>
              <a:rPr lang="en" sz="1050">
                <a:solidFill>
                  <a:srgbClr val="A31515"/>
                </a:solidFill>
                <a:highlight>
                  <a:srgbClr val="FFFFFE"/>
                </a:highlight>
                <a:latin typeface="Courier New"/>
                <a:ea typeface="Courier New"/>
                <a:cs typeface="Courier New"/>
                <a:sym typeface="Courier New"/>
              </a:rPr>
              <a:t>' &lt;eos&gt;'</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output_sentence_input = </a:t>
            </a:r>
            <a:r>
              <a:rPr lang="en" sz="1050">
                <a:solidFill>
                  <a:srgbClr val="A31515"/>
                </a:solidFill>
                <a:highlight>
                  <a:srgbClr val="FFFFFE"/>
                </a:highlight>
                <a:latin typeface="Courier New"/>
                <a:ea typeface="Courier New"/>
                <a:cs typeface="Courier New"/>
                <a:sym typeface="Courier New"/>
              </a:rPr>
              <a:t>'&lt;sos&gt; '</a:t>
            </a:r>
            <a:r>
              <a:rPr lang="en" sz="1050">
                <a:solidFill>
                  <a:srgbClr val="000000"/>
                </a:solidFill>
                <a:highlight>
                  <a:srgbClr val="FFFFFE"/>
                </a:highlight>
                <a:latin typeface="Courier New"/>
                <a:ea typeface="Courier New"/>
                <a:cs typeface="Courier New"/>
                <a:sym typeface="Courier New"/>
              </a:rPr>
              <a:t> + output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input_sentences.append(input_sentence)</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output_sentences.append(output_sentence)</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output_sentences_inputs.append(output_sentence_input)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"num samples input:"</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(input_sentences))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"num samples output:"</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(output_sentences))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"num samples output input:"</a:t>
            </a:r>
            <a:r>
              <a:rPr lang="en" sz="1050">
                <a:solidFill>
                  <a:srgbClr val="000000"/>
                </a:solidFill>
                <a:highlight>
                  <a:srgbClr val="FFFFFE"/>
                </a:highlight>
                <a:latin typeface="Courier New"/>
                <a:ea typeface="Courier New"/>
                <a:cs typeface="Courier New"/>
                <a:sym typeface="Courier New"/>
              </a:rPr>
              <a:t>,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(output_sentences_inputs))</a:t>
            </a:r>
            <a:endParaRPr/>
          </a:p>
        </p:txBody>
      </p:sp>
      <p:sp>
        <p:nvSpPr>
          <p:cNvPr id="667" name="Google Shape;667;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0"/>
          <p:cNvSpPr txBox="1">
            <a:spLocks noGrp="1"/>
          </p:cNvSpPr>
          <p:nvPr>
            <p:ph type="body" idx="1"/>
          </p:nvPr>
        </p:nvSpPr>
        <p:spPr>
          <a:xfrm>
            <a:off x="720000" y="712675"/>
            <a:ext cx="3121200" cy="40086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input_tokenizer = Tokenizer(num_words=MAX_NUM_WORDS)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input_tokenizer.fit_on_texts(input_sentences)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input_integer_seq = input_tokenizer.texts_to_sequences(input_sentences)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word2idx_inputs = input_tokenizer.word_index</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'Total unique words in the input: %s'</a:t>
            </a:r>
            <a:r>
              <a:rPr lang="en" sz="1050">
                <a:solidFill>
                  <a:srgbClr val="000000"/>
                </a:solidFill>
                <a:highlight>
                  <a:srgbClr val="FFFFFE"/>
                </a:highlight>
                <a:latin typeface="Courier New"/>
                <a:ea typeface="Courier New"/>
                <a:cs typeface="Courier New"/>
                <a:sym typeface="Courier New"/>
              </a:rPr>
              <a:t> %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(word2idx_inputs))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max_input_len = </a:t>
            </a:r>
            <a:r>
              <a:rPr lang="en" sz="1050">
                <a:solidFill>
                  <a:srgbClr val="795E26"/>
                </a:solidFill>
                <a:highlight>
                  <a:srgbClr val="FFFFFE"/>
                </a:highlight>
                <a:latin typeface="Courier New"/>
                <a:ea typeface="Courier New"/>
                <a:cs typeface="Courier New"/>
                <a:sym typeface="Courier New"/>
              </a:rPr>
              <a:t>max</a:t>
            </a:r>
            <a:r>
              <a:rPr lang="en" sz="1050">
                <a:solidFill>
                  <a:srgbClr val="000000"/>
                </a:solidFill>
                <a:highlight>
                  <a:srgbClr val="FFFFFE"/>
                </a:highlight>
                <a:latin typeface="Courier New"/>
                <a:ea typeface="Courier New"/>
                <a:cs typeface="Courier New"/>
                <a:sym typeface="Courier New"/>
              </a:rPr>
              <a:t>((</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(sen),default=</a:t>
            </a:r>
            <a:r>
              <a:rPr lang="en" sz="1050">
                <a:solidFill>
                  <a:srgbClr val="0000FF"/>
                </a:solidFill>
                <a:highlight>
                  <a:srgbClr val="FFFFFE"/>
                </a:highlight>
                <a:latin typeface="Courier New"/>
                <a:ea typeface="Courier New"/>
                <a:cs typeface="Courier New"/>
                <a:sym typeface="Courier New"/>
              </a:rPr>
              <a:t>None</a:t>
            </a:r>
            <a:r>
              <a:rPr lang="en" sz="1050">
                <a:solidFill>
                  <a:srgbClr val="000000"/>
                </a:solidFill>
                <a:highlight>
                  <a:srgbClr val="FFFFFE"/>
                </a:highlight>
                <a:latin typeface="Courier New"/>
                <a:ea typeface="Courier New"/>
                <a:cs typeface="Courier New"/>
                <a:sym typeface="Courier New"/>
              </a:rPr>
              <a:t> </a:t>
            </a:r>
            <a:r>
              <a:rPr lang="en" sz="1050">
                <a:solidFill>
                  <a:srgbClr val="AF00DB"/>
                </a:solidFill>
                <a:highlight>
                  <a:srgbClr val="FFFFFE"/>
                </a:highlight>
                <a:latin typeface="Courier New"/>
                <a:ea typeface="Courier New"/>
                <a:cs typeface="Courier New"/>
                <a:sym typeface="Courier New"/>
              </a:rPr>
              <a:t>for</a:t>
            </a:r>
            <a:r>
              <a:rPr lang="en" sz="1050">
                <a:solidFill>
                  <a:srgbClr val="000000"/>
                </a:solidFill>
                <a:highlight>
                  <a:srgbClr val="FFFFFE"/>
                </a:highlight>
                <a:latin typeface="Courier New"/>
                <a:ea typeface="Courier New"/>
                <a:cs typeface="Courier New"/>
                <a:sym typeface="Courier New"/>
              </a:rPr>
              <a:t> sen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input_integer_seq)</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"Length of longest sentence in input: %g"</a:t>
            </a:r>
            <a:r>
              <a:rPr lang="en" sz="1050">
                <a:solidFill>
                  <a:srgbClr val="000000"/>
                </a:solidFill>
                <a:highlight>
                  <a:srgbClr val="FFFFFE"/>
                </a:highlight>
                <a:latin typeface="Courier New"/>
                <a:ea typeface="Courier New"/>
                <a:cs typeface="Courier New"/>
                <a:sym typeface="Courier New"/>
              </a:rPr>
              <a:t> % max_input_len)</a:t>
            </a:r>
            <a:endParaRPr sz="1050">
              <a:solidFill>
                <a:srgbClr val="000000"/>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673" name="Google Shape;673;p80"/>
          <p:cNvSpPr txBox="1">
            <a:spLocks noGrp="1"/>
          </p:cNvSpPr>
          <p:nvPr>
            <p:ph type="body" idx="1"/>
          </p:nvPr>
        </p:nvSpPr>
        <p:spPr>
          <a:xfrm>
            <a:off x="4469325" y="229500"/>
            <a:ext cx="3829200" cy="49143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output_tokenizer = Tokenizer(num_words=MAX_NUM_WORDS, filters=</a:t>
            </a:r>
            <a:r>
              <a:rPr lang="en" sz="1050">
                <a:solidFill>
                  <a:srgbClr val="A31515"/>
                </a:solidFill>
                <a:highlight>
                  <a:srgbClr val="FFFFFE"/>
                </a:highlight>
                <a:latin typeface="Courier New"/>
                <a:ea typeface="Courier New"/>
                <a:cs typeface="Courier New"/>
                <a:sym typeface="Courier New"/>
              </a:rPr>
              <a:t>''</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output_tokenizer.fit_on_texts(output_sentences + output_sentences_inputs)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output_integer_seq = output_tokenizer.texts_to_sequences(output_sentences)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output_input_integer_seq = output_tokenizer.texts_to_sequences(output_sentences_inputs)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word2idx_outputs = output_tokenizer.word_index</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'Total unique words in the output: %s'</a:t>
            </a:r>
            <a:r>
              <a:rPr lang="en" sz="1050">
                <a:solidFill>
                  <a:srgbClr val="000000"/>
                </a:solidFill>
                <a:highlight>
                  <a:srgbClr val="FFFFFE"/>
                </a:highlight>
                <a:latin typeface="Courier New"/>
                <a:ea typeface="Courier New"/>
                <a:cs typeface="Courier New"/>
                <a:sym typeface="Courier New"/>
              </a:rPr>
              <a:t> %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(word2idx_outputs))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num_words_output = </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(word2idx_outputs) + </a:t>
            </a:r>
            <a:r>
              <a:rPr lang="en" sz="1050">
                <a:solidFill>
                  <a:srgbClr val="09885A"/>
                </a:solidFill>
                <a:highlight>
                  <a:srgbClr val="FFFFFE"/>
                </a:highlight>
                <a:latin typeface="Courier New"/>
                <a:ea typeface="Courier New"/>
                <a:cs typeface="Courier New"/>
                <a:sym typeface="Courier New"/>
              </a:rPr>
              <a:t>1</a:t>
            </a:r>
            <a:endParaRPr sz="1050">
              <a:solidFill>
                <a:srgbClr val="09885A"/>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max_out_len = </a:t>
            </a:r>
            <a:r>
              <a:rPr lang="en" sz="1050">
                <a:solidFill>
                  <a:srgbClr val="795E26"/>
                </a:solidFill>
                <a:highlight>
                  <a:srgbClr val="FFFFFE"/>
                </a:highlight>
                <a:latin typeface="Courier New"/>
                <a:ea typeface="Courier New"/>
                <a:cs typeface="Courier New"/>
                <a:sym typeface="Courier New"/>
              </a:rPr>
              <a:t>max</a:t>
            </a:r>
            <a:r>
              <a:rPr lang="en" sz="1050">
                <a:solidFill>
                  <a:srgbClr val="000000"/>
                </a:solidFill>
                <a:highlight>
                  <a:srgbClr val="FFFFFE"/>
                </a:highlight>
                <a:latin typeface="Courier New"/>
                <a:ea typeface="Courier New"/>
                <a:cs typeface="Courier New"/>
                <a:sym typeface="Courier New"/>
              </a:rPr>
              <a:t>(</a:t>
            </a:r>
            <a:r>
              <a:rPr lang="en" sz="1050">
                <a:solidFill>
                  <a:srgbClr val="795E26"/>
                </a:solidFill>
                <a:highlight>
                  <a:srgbClr val="FFFFFE"/>
                </a:highlight>
                <a:latin typeface="Courier New"/>
                <a:ea typeface="Courier New"/>
                <a:cs typeface="Courier New"/>
                <a:sym typeface="Courier New"/>
              </a:rPr>
              <a:t>len</a:t>
            </a:r>
            <a:r>
              <a:rPr lang="en" sz="1050">
                <a:solidFill>
                  <a:srgbClr val="000000"/>
                </a:solidFill>
                <a:highlight>
                  <a:srgbClr val="FFFFFE"/>
                </a:highlight>
                <a:latin typeface="Courier New"/>
                <a:ea typeface="Courier New"/>
                <a:cs typeface="Courier New"/>
                <a:sym typeface="Courier New"/>
              </a:rPr>
              <a:t>(sen) </a:t>
            </a:r>
            <a:r>
              <a:rPr lang="en" sz="1050">
                <a:solidFill>
                  <a:srgbClr val="AF00DB"/>
                </a:solidFill>
                <a:highlight>
                  <a:srgbClr val="FFFFFE"/>
                </a:highlight>
                <a:latin typeface="Courier New"/>
                <a:ea typeface="Courier New"/>
                <a:cs typeface="Courier New"/>
                <a:sym typeface="Courier New"/>
              </a:rPr>
              <a:t>for</a:t>
            </a:r>
            <a:r>
              <a:rPr lang="en" sz="1050">
                <a:solidFill>
                  <a:srgbClr val="000000"/>
                </a:solidFill>
                <a:highlight>
                  <a:srgbClr val="FFFFFE"/>
                </a:highlight>
                <a:latin typeface="Courier New"/>
                <a:ea typeface="Courier New"/>
                <a:cs typeface="Courier New"/>
                <a:sym typeface="Courier New"/>
              </a:rPr>
              <a:t> sen </a:t>
            </a:r>
            <a:r>
              <a:rPr lang="en" sz="1050">
                <a:solidFill>
                  <a:srgbClr val="0000FF"/>
                </a:solidFill>
                <a:highlight>
                  <a:srgbClr val="FFFFFE"/>
                </a:highlight>
                <a:latin typeface="Courier New"/>
                <a:ea typeface="Courier New"/>
                <a:cs typeface="Courier New"/>
                <a:sym typeface="Courier New"/>
              </a:rPr>
              <a:t>in</a:t>
            </a:r>
            <a:r>
              <a:rPr lang="en" sz="1050">
                <a:solidFill>
                  <a:srgbClr val="000000"/>
                </a:solidFill>
                <a:highlight>
                  <a:srgbClr val="FFFFFE"/>
                </a:highlight>
                <a:latin typeface="Courier New"/>
                <a:ea typeface="Courier New"/>
                <a:cs typeface="Courier New"/>
                <a:sym typeface="Courier New"/>
              </a:rPr>
              <a:t> output_integer_seq)</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"Length of longest sentence in the output: %g"</a:t>
            </a:r>
            <a:r>
              <a:rPr lang="en" sz="1050">
                <a:solidFill>
                  <a:srgbClr val="000000"/>
                </a:solidFill>
                <a:highlight>
                  <a:srgbClr val="FFFFFE"/>
                </a:highlight>
                <a:latin typeface="Courier New"/>
                <a:ea typeface="Courier New"/>
                <a:cs typeface="Courier New"/>
                <a:sym typeface="Courier New"/>
              </a:rPr>
              <a:t> % max_out_len)</a:t>
            </a:r>
            <a:endParaRPr sz="1050">
              <a:solidFill>
                <a:srgbClr val="000000"/>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674" name="Google Shape;674;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1469575" y="327350"/>
            <a:ext cx="5776500" cy="5727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chitects Daughter"/>
                <a:ea typeface="Architects Daughter"/>
                <a:cs typeface="Architects Daughter"/>
                <a:sym typeface="Architects Daughter"/>
              </a:rPr>
              <a:t>             Proposed work </a:t>
            </a:r>
            <a:endParaRPr>
              <a:solidFill>
                <a:srgbClr val="FFFFFF"/>
              </a:solidFill>
              <a:latin typeface="Architects Daughter"/>
              <a:ea typeface="Architects Daughter"/>
              <a:cs typeface="Architects Daughter"/>
              <a:sym typeface="Architects Daughter"/>
            </a:endParaRPr>
          </a:p>
        </p:txBody>
      </p:sp>
      <p:sp>
        <p:nvSpPr>
          <p:cNvPr id="167" name="Google Shape;167;p27"/>
          <p:cNvSpPr/>
          <p:nvPr/>
        </p:nvSpPr>
        <p:spPr>
          <a:xfrm>
            <a:off x="501525" y="1656175"/>
            <a:ext cx="1026300" cy="1033200"/>
          </a:xfrm>
          <a:prstGeom prst="rect">
            <a:avLst/>
          </a:prstGeom>
          <a:solidFill>
            <a:srgbClr val="093E6F">
              <a:alpha val="775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Logo page </a:t>
            </a:r>
            <a:endParaRPr>
              <a:solidFill>
                <a:srgbClr val="FFFFFF"/>
              </a:solidFill>
              <a:latin typeface="Architects Daughter"/>
              <a:ea typeface="Architects Daughter"/>
              <a:cs typeface="Architects Daughter"/>
              <a:sym typeface="Architects Daughter"/>
            </a:endParaRPr>
          </a:p>
        </p:txBody>
      </p:sp>
      <p:sp>
        <p:nvSpPr>
          <p:cNvPr id="168" name="Google Shape;168;p27"/>
          <p:cNvSpPr/>
          <p:nvPr/>
        </p:nvSpPr>
        <p:spPr>
          <a:xfrm>
            <a:off x="2126200" y="1656175"/>
            <a:ext cx="1026300" cy="1033200"/>
          </a:xfrm>
          <a:prstGeom prst="rect">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Login page </a:t>
            </a:r>
            <a:endParaRPr>
              <a:solidFill>
                <a:srgbClr val="FFFFFF"/>
              </a:solidFill>
              <a:latin typeface="Architects Daughter"/>
              <a:ea typeface="Architects Daughter"/>
              <a:cs typeface="Architects Daughter"/>
              <a:sym typeface="Architects Daughter"/>
            </a:endParaRPr>
          </a:p>
        </p:txBody>
      </p:sp>
      <p:sp>
        <p:nvSpPr>
          <p:cNvPr id="169" name="Google Shape;169;p27"/>
          <p:cNvSpPr/>
          <p:nvPr/>
        </p:nvSpPr>
        <p:spPr>
          <a:xfrm>
            <a:off x="5391175" y="1656175"/>
            <a:ext cx="1189800" cy="1033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Welcome page {welcome phrase.}</a:t>
            </a:r>
            <a:endParaRPr>
              <a:solidFill>
                <a:srgbClr val="FFFFFF"/>
              </a:solidFill>
              <a:latin typeface="Architects Daughter"/>
              <a:ea typeface="Architects Daughter"/>
              <a:cs typeface="Architects Daughter"/>
              <a:sym typeface="Architects Daughter"/>
            </a:endParaRPr>
          </a:p>
        </p:txBody>
      </p:sp>
      <p:sp>
        <p:nvSpPr>
          <p:cNvPr id="170" name="Google Shape;170;p27"/>
          <p:cNvSpPr/>
          <p:nvPr/>
        </p:nvSpPr>
        <p:spPr>
          <a:xfrm>
            <a:off x="7163725" y="1656175"/>
            <a:ext cx="1189800" cy="1033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Directions  to use split screen mode in android</a:t>
            </a:r>
            <a:r>
              <a:rPr lang="en">
                <a:solidFill>
                  <a:srgbClr val="FFFFFF"/>
                </a:solidFill>
              </a:rPr>
              <a:t> </a:t>
            </a:r>
            <a:endParaRPr>
              <a:solidFill>
                <a:srgbClr val="FFFFFF"/>
              </a:solidFill>
            </a:endParaRPr>
          </a:p>
        </p:txBody>
      </p:sp>
      <p:sp>
        <p:nvSpPr>
          <p:cNvPr id="171" name="Google Shape;171;p27"/>
          <p:cNvSpPr/>
          <p:nvPr/>
        </p:nvSpPr>
        <p:spPr>
          <a:xfrm>
            <a:off x="3750875" y="1656163"/>
            <a:ext cx="1189800" cy="10332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Pop outs of App permissions</a:t>
            </a:r>
            <a:endParaRPr>
              <a:solidFill>
                <a:srgbClr val="FFFFFF"/>
              </a:solidFill>
              <a:latin typeface="Architects Daughter"/>
              <a:ea typeface="Architects Daughter"/>
              <a:cs typeface="Architects Daughter"/>
              <a:sym typeface="Architects Daughter"/>
            </a:endParaRPr>
          </a:p>
        </p:txBody>
      </p:sp>
      <p:sp>
        <p:nvSpPr>
          <p:cNvPr id="172" name="Google Shape;172;p27"/>
          <p:cNvSpPr/>
          <p:nvPr/>
        </p:nvSpPr>
        <p:spPr>
          <a:xfrm>
            <a:off x="3656200" y="3247200"/>
            <a:ext cx="830400" cy="14502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Video lecture</a:t>
            </a:r>
            <a:endParaRPr>
              <a:solidFill>
                <a:srgbClr val="FFFFFF"/>
              </a:solidFill>
              <a:latin typeface="Architects Daughter"/>
              <a:ea typeface="Architects Daughter"/>
              <a:cs typeface="Architects Daughter"/>
              <a:sym typeface="Architects Daughter"/>
            </a:endParaRPr>
          </a:p>
        </p:txBody>
      </p:sp>
      <p:sp>
        <p:nvSpPr>
          <p:cNvPr id="173" name="Google Shape;173;p27"/>
          <p:cNvSpPr/>
          <p:nvPr/>
        </p:nvSpPr>
        <p:spPr>
          <a:xfrm>
            <a:off x="4486600" y="3247200"/>
            <a:ext cx="830400" cy="14502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Indian sign language (2 hands)</a:t>
            </a:r>
            <a:endParaRPr>
              <a:solidFill>
                <a:srgbClr val="FFFFFF"/>
              </a:solidFill>
              <a:latin typeface="Architects Daughter"/>
              <a:ea typeface="Architects Daughter"/>
              <a:cs typeface="Architects Daughter"/>
              <a:sym typeface="Architects Daughter"/>
            </a:endParaRPr>
          </a:p>
        </p:txBody>
      </p:sp>
      <p:sp>
        <p:nvSpPr>
          <p:cNvPr id="174" name="Google Shape;174;p27"/>
          <p:cNvSpPr/>
          <p:nvPr/>
        </p:nvSpPr>
        <p:spPr>
          <a:xfrm>
            <a:off x="1660800" y="2005375"/>
            <a:ext cx="371700" cy="334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5" name="Google Shape;175;p27"/>
          <p:cNvSpPr/>
          <p:nvPr/>
        </p:nvSpPr>
        <p:spPr>
          <a:xfrm>
            <a:off x="3322224" y="2005375"/>
            <a:ext cx="371700" cy="334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6" name="Google Shape;176;p27"/>
          <p:cNvSpPr/>
          <p:nvPr/>
        </p:nvSpPr>
        <p:spPr>
          <a:xfrm>
            <a:off x="4980075" y="1965063"/>
            <a:ext cx="371700" cy="334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7" name="Google Shape;177;p27"/>
          <p:cNvSpPr/>
          <p:nvPr/>
        </p:nvSpPr>
        <p:spPr>
          <a:xfrm rot="-5400000" flipH="1">
            <a:off x="6023575" y="2342350"/>
            <a:ext cx="1350900" cy="2392200"/>
          </a:xfrm>
          <a:prstGeom prst="bentUpArrow">
            <a:avLst>
              <a:gd name="adj1" fmla="val 13847"/>
              <a:gd name="adj2" fmla="val 24271"/>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8" name="Google Shape;178;p27"/>
          <p:cNvSpPr/>
          <p:nvPr/>
        </p:nvSpPr>
        <p:spPr>
          <a:xfrm>
            <a:off x="6729925" y="2005375"/>
            <a:ext cx="371700" cy="334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9" name="Google Shape;179;p27"/>
          <p:cNvSpPr/>
          <p:nvPr/>
        </p:nvSpPr>
        <p:spPr>
          <a:xfrm>
            <a:off x="3656200" y="3247200"/>
            <a:ext cx="1660800" cy="2232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Split screen view</a:t>
            </a:r>
            <a:endParaRPr>
              <a:solidFill>
                <a:srgbClr val="FFFFFF"/>
              </a:solidFill>
              <a:latin typeface="Architects Daughter"/>
              <a:ea typeface="Architects Daughter"/>
              <a:cs typeface="Architects Daughter"/>
              <a:sym typeface="Architects Daughter"/>
            </a:endParaRPr>
          </a:p>
        </p:txBody>
      </p:sp>
      <p:pic>
        <p:nvPicPr>
          <p:cNvPr id="180" name="Google Shape;180;p27"/>
          <p:cNvPicPr preferRelativeResize="0"/>
          <p:nvPr/>
        </p:nvPicPr>
        <p:blipFill>
          <a:blip r:embed="rId3">
            <a:alphaModFix/>
          </a:blip>
          <a:stretch>
            <a:fillRect/>
          </a:stretch>
        </p:blipFill>
        <p:spPr>
          <a:xfrm>
            <a:off x="501525" y="3091500"/>
            <a:ext cx="2138350" cy="1603763"/>
          </a:xfrm>
          <a:prstGeom prst="rect">
            <a:avLst/>
          </a:prstGeom>
          <a:noFill/>
          <a:ln>
            <a:noFill/>
          </a:ln>
        </p:spPr>
      </p:pic>
      <p:sp>
        <p:nvSpPr>
          <p:cNvPr id="181" name="Google Shape;181;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1"/>
          <p:cNvSpPr txBox="1">
            <a:spLocks noGrp="1"/>
          </p:cNvSpPr>
          <p:nvPr>
            <p:ph type="body" idx="1"/>
          </p:nvPr>
        </p:nvSpPr>
        <p:spPr>
          <a:xfrm>
            <a:off x="720000" y="640200"/>
            <a:ext cx="3435300" cy="42150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encoder_input_sequences = pad_sequences(input_integer_seq, maxlen=max_input_len)</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"encoder_input_sequences.shape:"</a:t>
            </a:r>
            <a:r>
              <a:rPr lang="en" sz="1050">
                <a:solidFill>
                  <a:srgbClr val="000000"/>
                </a:solidFill>
                <a:highlight>
                  <a:srgbClr val="FFFFFE"/>
                </a:highlight>
                <a:latin typeface="Courier New"/>
                <a:ea typeface="Courier New"/>
                <a:cs typeface="Courier New"/>
                <a:sym typeface="Courier New"/>
              </a:rPr>
              <a:t>, encoder_input_sequences.shape)</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"encoder_input_sequences[172]:"</a:t>
            </a:r>
            <a:r>
              <a:rPr lang="en" sz="1050">
                <a:solidFill>
                  <a:srgbClr val="000000"/>
                </a:solidFill>
                <a:highlight>
                  <a:srgbClr val="FFFFFE"/>
                </a:highlight>
                <a:latin typeface="Courier New"/>
                <a:ea typeface="Courier New"/>
                <a:cs typeface="Courier New"/>
                <a:sym typeface="Courier New"/>
              </a:rPr>
              <a:t>, encoder_input_sequences[</a:t>
            </a:r>
            <a:r>
              <a:rPr lang="en" sz="1050">
                <a:solidFill>
                  <a:srgbClr val="09885A"/>
                </a:solidFill>
                <a:highlight>
                  <a:srgbClr val="FFFFFE"/>
                </a:highlight>
                <a:latin typeface="Courier New"/>
                <a:ea typeface="Courier New"/>
                <a:cs typeface="Courier New"/>
                <a:sym typeface="Courier New"/>
              </a:rPr>
              <a:t>172</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decoder_input_sequences = pad_sequences(output_input_integer_seq, maxlen=max_out_len, padding=</a:t>
            </a:r>
            <a:r>
              <a:rPr lang="en" sz="1050">
                <a:solidFill>
                  <a:srgbClr val="A31515"/>
                </a:solidFill>
                <a:highlight>
                  <a:srgbClr val="FFFFFE"/>
                </a:highlight>
                <a:latin typeface="Courier New"/>
                <a:ea typeface="Courier New"/>
                <a:cs typeface="Courier New"/>
                <a:sym typeface="Courier New"/>
              </a:rPr>
              <a:t>'post'</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"decoder_input_sequences.shape:"</a:t>
            </a:r>
            <a:r>
              <a:rPr lang="en" sz="1050">
                <a:solidFill>
                  <a:srgbClr val="000000"/>
                </a:solidFill>
                <a:highlight>
                  <a:srgbClr val="FFFFFE"/>
                </a:highlight>
                <a:latin typeface="Courier New"/>
                <a:ea typeface="Courier New"/>
                <a:cs typeface="Courier New"/>
                <a:sym typeface="Courier New"/>
              </a:rPr>
              <a:t>, decoder_input_sequences.shape)</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a:t>
            </a:r>
            <a:r>
              <a:rPr lang="en" sz="1050">
                <a:solidFill>
                  <a:srgbClr val="A31515"/>
                </a:solidFill>
                <a:highlight>
                  <a:srgbClr val="FFFFFE"/>
                </a:highlight>
                <a:latin typeface="Courier New"/>
                <a:ea typeface="Courier New"/>
                <a:cs typeface="Courier New"/>
                <a:sym typeface="Courier New"/>
              </a:rPr>
              <a:t>"decoder_input_sequences[172]:"</a:t>
            </a:r>
            <a:r>
              <a:rPr lang="en" sz="1050">
                <a:solidFill>
                  <a:srgbClr val="000000"/>
                </a:solidFill>
                <a:highlight>
                  <a:srgbClr val="FFFFFE"/>
                </a:highlight>
                <a:latin typeface="Courier New"/>
                <a:ea typeface="Courier New"/>
                <a:cs typeface="Courier New"/>
                <a:sym typeface="Courier New"/>
              </a:rPr>
              <a:t>, decoder_input_sequences[</a:t>
            </a:r>
            <a:r>
              <a:rPr lang="en" sz="1050">
                <a:solidFill>
                  <a:srgbClr val="09885A"/>
                </a:solidFill>
                <a:highlight>
                  <a:srgbClr val="FFFFFE"/>
                </a:highlight>
                <a:latin typeface="Courier New"/>
                <a:ea typeface="Courier New"/>
                <a:cs typeface="Courier New"/>
                <a:sym typeface="Courier New"/>
              </a:rPr>
              <a:t>172</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680" name="Google Shape;680;p81"/>
          <p:cNvSpPr txBox="1">
            <a:spLocks noGrp="1"/>
          </p:cNvSpPr>
          <p:nvPr>
            <p:ph type="title"/>
          </p:nvPr>
        </p:nvSpPr>
        <p:spPr>
          <a:xfrm>
            <a:off x="-350300" y="509825"/>
            <a:ext cx="2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681" name="Google Shape;681;p81"/>
          <p:cNvSpPr txBox="1">
            <a:spLocks noGrp="1"/>
          </p:cNvSpPr>
          <p:nvPr>
            <p:ph type="body" idx="1"/>
          </p:nvPr>
        </p:nvSpPr>
        <p:spPr>
          <a:xfrm>
            <a:off x="4747150" y="700600"/>
            <a:ext cx="3756600" cy="42150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AF00DB"/>
                </a:solidFill>
                <a:highlight>
                  <a:srgbClr val="FFFFFE"/>
                </a:highlight>
                <a:latin typeface="Courier New"/>
                <a:ea typeface="Courier New"/>
                <a:cs typeface="Courier New"/>
                <a:sym typeface="Courier New"/>
              </a:rPr>
              <a:t>from</a:t>
            </a:r>
            <a:r>
              <a:rPr lang="en" sz="1050">
                <a:solidFill>
                  <a:srgbClr val="000000"/>
                </a:solidFill>
                <a:highlight>
                  <a:srgbClr val="FFFFFE"/>
                </a:highlight>
                <a:latin typeface="Courier New"/>
                <a:ea typeface="Courier New"/>
                <a:cs typeface="Courier New"/>
                <a:sym typeface="Courier New"/>
              </a:rPr>
              <a:t> sklearn.feature_extraction.text </a:t>
            </a:r>
            <a:r>
              <a:rPr lang="en" sz="1050">
                <a:solidFill>
                  <a:srgbClr val="AF00DB"/>
                </a:solidFill>
                <a:highlight>
                  <a:srgbClr val="FFFFFE"/>
                </a:highlight>
                <a:latin typeface="Courier New"/>
                <a:ea typeface="Courier New"/>
                <a:cs typeface="Courier New"/>
                <a:sym typeface="Courier New"/>
              </a:rPr>
              <a:t>import</a:t>
            </a:r>
            <a:r>
              <a:rPr lang="en" sz="1050">
                <a:solidFill>
                  <a:srgbClr val="000000"/>
                </a:solidFill>
                <a:highlight>
                  <a:srgbClr val="FFFFFE"/>
                </a:highlight>
                <a:latin typeface="Courier New"/>
                <a:ea typeface="Courier New"/>
                <a:cs typeface="Courier New"/>
                <a:sym typeface="Courier New"/>
              </a:rPr>
              <a:t> TfidfVectorizer</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sentences = [</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'This is the study material for this topic .'</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'you have to learn from the material given'</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'you can make notes from the study material'</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  </a:t>
            </a:r>
            <a:r>
              <a:rPr lang="en" sz="1050">
                <a:solidFill>
                  <a:srgbClr val="A31515"/>
                </a:solidFill>
                <a:highlight>
                  <a:srgbClr val="FFFFFE"/>
                </a:highlight>
                <a:latin typeface="Courier New"/>
                <a:ea typeface="Courier New"/>
                <a:cs typeface="Courier New"/>
                <a:sym typeface="Courier New"/>
              </a:rPr>
              <a:t>'There will be an exam held of the topic  '</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vectorizer = TfidfVectorizer(norm = </a:t>
            </a:r>
            <a:r>
              <a:rPr lang="en" sz="1050">
                <a:solidFill>
                  <a:srgbClr val="0000FF"/>
                </a:solidFill>
                <a:highlight>
                  <a:srgbClr val="FFFFFE"/>
                </a:highlight>
                <a:latin typeface="Courier New"/>
                <a:ea typeface="Courier New"/>
                <a:cs typeface="Courier New"/>
                <a:sym typeface="Courier New"/>
              </a:rPr>
              <a:t>False</a:t>
            </a:r>
            <a:r>
              <a:rPr lang="en" sz="1050">
                <a:solidFill>
                  <a:srgbClr val="000000"/>
                </a:solidFill>
                <a:highlight>
                  <a:srgbClr val="FFFFFE"/>
                </a:highlight>
                <a:latin typeface="Courier New"/>
                <a:ea typeface="Courier New"/>
                <a:cs typeface="Courier New"/>
                <a:sym typeface="Courier New"/>
              </a:rPr>
              <a:t>, smooth_idf = </a:t>
            </a:r>
            <a:r>
              <a:rPr lang="en" sz="1050">
                <a:solidFill>
                  <a:srgbClr val="0000FF"/>
                </a:solidFill>
                <a:highlight>
                  <a:srgbClr val="FFFFFE"/>
                </a:highlight>
                <a:latin typeface="Courier New"/>
                <a:ea typeface="Courier New"/>
                <a:cs typeface="Courier New"/>
                <a:sym typeface="Courier New"/>
              </a:rPr>
              <a:t>False</a:t>
            </a:r>
            <a:r>
              <a:rPr lang="en"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E"/>
                </a:highlight>
                <a:latin typeface="Courier New"/>
                <a:ea typeface="Courier New"/>
                <a:cs typeface="Courier New"/>
                <a:sym typeface="Courier New"/>
              </a:rPr>
              <a:t>sentence_vectors = vectorizer.fit_transform(sentences)</a:t>
            </a: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795E26"/>
                </a:solidFill>
                <a:highlight>
                  <a:srgbClr val="FFFFFE"/>
                </a:highlight>
                <a:latin typeface="Courier New"/>
                <a:ea typeface="Courier New"/>
                <a:cs typeface="Courier New"/>
                <a:sym typeface="Courier New"/>
              </a:rPr>
              <a:t>print</a:t>
            </a:r>
            <a:r>
              <a:rPr lang="en" sz="1050">
                <a:solidFill>
                  <a:srgbClr val="000000"/>
                </a:solidFill>
                <a:highlight>
                  <a:srgbClr val="FFFFFE"/>
                </a:highlight>
                <a:latin typeface="Courier New"/>
                <a:ea typeface="Courier New"/>
                <a:cs typeface="Courier New"/>
                <a:sym typeface="Courier New"/>
              </a:rPr>
              <a:t>(sentence_vectors.toarray())</a:t>
            </a:r>
            <a:endParaRPr sz="1050">
              <a:solidFill>
                <a:srgbClr val="000000"/>
              </a:solidFill>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682" name="Google Shape;682;p81"/>
          <p:cNvSpPr txBox="1"/>
          <p:nvPr/>
        </p:nvSpPr>
        <p:spPr>
          <a:xfrm>
            <a:off x="4747150" y="235150"/>
            <a:ext cx="3756600" cy="4002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Condensed Light"/>
                <a:ea typeface="Fira Sans Condensed Light"/>
                <a:cs typeface="Fira Sans Condensed Light"/>
                <a:sym typeface="Fira Sans Condensed Light"/>
              </a:rPr>
              <a:t>TF-IDF VECTORIZER</a:t>
            </a:r>
            <a:endParaRPr>
              <a:latin typeface="Fira Sans Condensed Light"/>
              <a:ea typeface="Fira Sans Condensed Light"/>
              <a:cs typeface="Fira Sans Condensed Light"/>
              <a:sym typeface="Fira Sans Condensed Light"/>
            </a:endParaRPr>
          </a:p>
        </p:txBody>
      </p:sp>
      <p:sp>
        <p:nvSpPr>
          <p:cNvPr id="683" name="Google Shape;683;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82"/>
          <p:cNvSpPr txBox="1">
            <a:spLocks noGrp="1"/>
          </p:cNvSpPr>
          <p:nvPr>
            <p:ph type="title"/>
          </p:nvPr>
        </p:nvSpPr>
        <p:spPr>
          <a:xfrm>
            <a:off x="720100" y="509825"/>
            <a:ext cx="2214000" cy="572700"/>
          </a:xfrm>
          <a:prstGeom prst="rect">
            <a:avLst/>
          </a:prstGeom>
          <a:solidFill>
            <a:schemeClr val="accent6"/>
          </a:solidFill>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lt2"/>
                </a:solidFill>
                <a:latin typeface="Architects Daughter"/>
                <a:ea typeface="Architects Daughter"/>
                <a:cs typeface="Architects Daughter"/>
                <a:sym typeface="Architects Daughter"/>
              </a:rPr>
              <a:t>Demo video</a:t>
            </a:r>
            <a:endParaRPr sz="2600">
              <a:solidFill>
                <a:schemeClr val="lt2"/>
              </a:solidFill>
              <a:latin typeface="Architects Daughter"/>
              <a:ea typeface="Architects Daughter"/>
              <a:cs typeface="Architects Daughter"/>
              <a:sym typeface="Architects Daughter"/>
            </a:endParaRPr>
          </a:p>
          <a:p>
            <a:pPr marL="0" lvl="0" indent="0" algn="ctr" rtl="0">
              <a:spcBef>
                <a:spcPts val="0"/>
              </a:spcBef>
              <a:spcAft>
                <a:spcPts val="0"/>
              </a:spcAft>
              <a:buNone/>
            </a:pPr>
            <a:endParaRPr/>
          </a:p>
        </p:txBody>
      </p:sp>
      <p:pic>
        <p:nvPicPr>
          <p:cNvPr id="689" name="Google Shape;689;p82" title="PE_2.mp4">
            <a:hlinkClick r:id="rId3"/>
          </p:cNvPr>
          <p:cNvPicPr preferRelativeResize="0"/>
          <p:nvPr/>
        </p:nvPicPr>
        <p:blipFill>
          <a:blip r:embed="rId4">
            <a:alphaModFix/>
          </a:blip>
          <a:stretch>
            <a:fillRect/>
          </a:stretch>
        </p:blipFill>
        <p:spPr>
          <a:xfrm>
            <a:off x="1930200" y="1278075"/>
            <a:ext cx="5086025" cy="3429000"/>
          </a:xfrm>
          <a:prstGeom prst="rect">
            <a:avLst/>
          </a:prstGeom>
          <a:noFill/>
          <a:ln>
            <a:noFill/>
          </a:ln>
        </p:spPr>
      </p:pic>
      <p:sp>
        <p:nvSpPr>
          <p:cNvPr id="690" name="Google Shape;690;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3"/>
          <p:cNvSpPr txBox="1"/>
          <p:nvPr/>
        </p:nvSpPr>
        <p:spPr>
          <a:xfrm>
            <a:off x="923425" y="250275"/>
            <a:ext cx="3348600" cy="492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FFFF"/>
                </a:solidFill>
                <a:latin typeface="Architects Daughter"/>
                <a:ea typeface="Architects Daughter"/>
                <a:cs typeface="Architects Daughter"/>
                <a:sym typeface="Architects Daughter"/>
              </a:rPr>
              <a:t>Snapshots of the project</a:t>
            </a:r>
            <a:endParaRPr sz="2000" b="1">
              <a:solidFill>
                <a:srgbClr val="FFFFFF"/>
              </a:solidFill>
              <a:latin typeface="Architects Daughter"/>
              <a:ea typeface="Architects Daughter"/>
              <a:cs typeface="Architects Daughter"/>
              <a:sym typeface="Architects Daughter"/>
            </a:endParaRPr>
          </a:p>
        </p:txBody>
      </p:sp>
      <p:pic>
        <p:nvPicPr>
          <p:cNvPr id="696" name="Google Shape;696;p83"/>
          <p:cNvPicPr preferRelativeResize="0"/>
          <p:nvPr/>
        </p:nvPicPr>
        <p:blipFill>
          <a:blip r:embed="rId3">
            <a:alphaModFix/>
          </a:blip>
          <a:stretch>
            <a:fillRect/>
          </a:stretch>
        </p:blipFill>
        <p:spPr>
          <a:xfrm>
            <a:off x="923425" y="942200"/>
            <a:ext cx="2476800" cy="4105823"/>
          </a:xfrm>
          <a:prstGeom prst="rect">
            <a:avLst/>
          </a:prstGeom>
          <a:noFill/>
          <a:ln>
            <a:noFill/>
          </a:ln>
        </p:spPr>
      </p:pic>
      <p:pic>
        <p:nvPicPr>
          <p:cNvPr id="697" name="Google Shape;697;p83"/>
          <p:cNvPicPr preferRelativeResize="0"/>
          <p:nvPr/>
        </p:nvPicPr>
        <p:blipFill>
          <a:blip r:embed="rId4">
            <a:alphaModFix/>
          </a:blip>
          <a:stretch>
            <a:fillRect/>
          </a:stretch>
        </p:blipFill>
        <p:spPr>
          <a:xfrm>
            <a:off x="3718088" y="942200"/>
            <a:ext cx="2476800" cy="4105823"/>
          </a:xfrm>
          <a:prstGeom prst="rect">
            <a:avLst/>
          </a:prstGeom>
          <a:noFill/>
          <a:ln>
            <a:noFill/>
          </a:ln>
        </p:spPr>
      </p:pic>
      <p:pic>
        <p:nvPicPr>
          <p:cNvPr id="698" name="Google Shape;698;p83"/>
          <p:cNvPicPr preferRelativeResize="0"/>
          <p:nvPr/>
        </p:nvPicPr>
        <p:blipFill>
          <a:blip r:embed="rId5">
            <a:alphaModFix/>
          </a:blip>
          <a:stretch>
            <a:fillRect/>
          </a:stretch>
        </p:blipFill>
        <p:spPr>
          <a:xfrm>
            <a:off x="6512750" y="942200"/>
            <a:ext cx="2351300" cy="4105824"/>
          </a:xfrm>
          <a:prstGeom prst="rect">
            <a:avLst/>
          </a:prstGeom>
          <a:noFill/>
          <a:ln>
            <a:noFill/>
          </a:ln>
        </p:spPr>
      </p:pic>
      <p:sp>
        <p:nvSpPr>
          <p:cNvPr id="699" name="Google Shape;699;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84"/>
          <p:cNvPicPr preferRelativeResize="0"/>
          <p:nvPr/>
        </p:nvPicPr>
        <p:blipFill>
          <a:blip r:embed="rId3">
            <a:alphaModFix/>
          </a:blip>
          <a:stretch>
            <a:fillRect/>
          </a:stretch>
        </p:blipFill>
        <p:spPr>
          <a:xfrm>
            <a:off x="152400" y="163975"/>
            <a:ext cx="2704119" cy="4827126"/>
          </a:xfrm>
          <a:prstGeom prst="rect">
            <a:avLst/>
          </a:prstGeom>
          <a:noFill/>
          <a:ln>
            <a:noFill/>
          </a:ln>
        </p:spPr>
      </p:pic>
      <p:pic>
        <p:nvPicPr>
          <p:cNvPr id="705" name="Google Shape;705;p84"/>
          <p:cNvPicPr preferRelativeResize="0"/>
          <p:nvPr/>
        </p:nvPicPr>
        <p:blipFill>
          <a:blip r:embed="rId4">
            <a:alphaModFix/>
          </a:blip>
          <a:stretch>
            <a:fillRect/>
          </a:stretch>
        </p:blipFill>
        <p:spPr>
          <a:xfrm>
            <a:off x="3031786" y="163975"/>
            <a:ext cx="2707173" cy="4827124"/>
          </a:xfrm>
          <a:prstGeom prst="rect">
            <a:avLst/>
          </a:prstGeom>
          <a:noFill/>
          <a:ln>
            <a:noFill/>
          </a:ln>
        </p:spPr>
      </p:pic>
      <p:pic>
        <p:nvPicPr>
          <p:cNvPr id="706" name="Google Shape;706;p84"/>
          <p:cNvPicPr preferRelativeResize="0"/>
          <p:nvPr/>
        </p:nvPicPr>
        <p:blipFill>
          <a:blip r:embed="rId5">
            <a:alphaModFix/>
          </a:blip>
          <a:stretch>
            <a:fillRect/>
          </a:stretch>
        </p:blipFill>
        <p:spPr>
          <a:xfrm>
            <a:off x="5914227" y="163975"/>
            <a:ext cx="2707173" cy="4827124"/>
          </a:xfrm>
          <a:prstGeom prst="rect">
            <a:avLst/>
          </a:prstGeom>
          <a:noFill/>
          <a:ln>
            <a:noFill/>
          </a:ln>
        </p:spPr>
      </p:pic>
      <p:sp>
        <p:nvSpPr>
          <p:cNvPr id="707" name="Google Shape;707;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85"/>
          <p:cNvPicPr preferRelativeResize="0"/>
          <p:nvPr/>
        </p:nvPicPr>
        <p:blipFill>
          <a:blip r:embed="rId3">
            <a:alphaModFix/>
          </a:blip>
          <a:stretch>
            <a:fillRect/>
          </a:stretch>
        </p:blipFill>
        <p:spPr>
          <a:xfrm>
            <a:off x="1524575" y="195550"/>
            <a:ext cx="2705701" cy="4838701"/>
          </a:xfrm>
          <a:prstGeom prst="rect">
            <a:avLst/>
          </a:prstGeom>
          <a:noFill/>
          <a:ln>
            <a:noFill/>
          </a:ln>
        </p:spPr>
      </p:pic>
      <p:pic>
        <p:nvPicPr>
          <p:cNvPr id="713" name="Google Shape;713;p85"/>
          <p:cNvPicPr preferRelativeResize="0"/>
          <p:nvPr/>
        </p:nvPicPr>
        <p:blipFill>
          <a:blip r:embed="rId4">
            <a:alphaModFix/>
          </a:blip>
          <a:stretch>
            <a:fillRect/>
          </a:stretch>
        </p:blipFill>
        <p:spPr>
          <a:xfrm>
            <a:off x="4405449" y="195550"/>
            <a:ext cx="2705701" cy="4838701"/>
          </a:xfrm>
          <a:prstGeom prst="rect">
            <a:avLst/>
          </a:prstGeom>
          <a:noFill/>
          <a:ln>
            <a:noFill/>
          </a:ln>
        </p:spPr>
      </p:pic>
      <p:sp>
        <p:nvSpPr>
          <p:cNvPr id="714" name="Google Shape;714;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6"/>
          <p:cNvSpPr txBox="1">
            <a:spLocks noGrp="1"/>
          </p:cNvSpPr>
          <p:nvPr>
            <p:ph type="title"/>
          </p:nvPr>
        </p:nvSpPr>
        <p:spPr>
          <a:xfrm>
            <a:off x="695375" y="215825"/>
            <a:ext cx="5563200" cy="623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2"/>
                </a:solidFill>
              </a:rPr>
              <a:t>ROLE OF EACH MEMBER:-</a:t>
            </a:r>
            <a:endParaRPr sz="2400">
              <a:solidFill>
                <a:schemeClr val="accent2"/>
              </a:solidFill>
            </a:endParaRPr>
          </a:p>
          <a:p>
            <a:pPr marL="0" lvl="0" indent="0" algn="ctr" rtl="0">
              <a:spcBef>
                <a:spcPts val="0"/>
              </a:spcBef>
              <a:spcAft>
                <a:spcPts val="0"/>
              </a:spcAft>
              <a:buNone/>
            </a:pPr>
            <a:endParaRPr sz="1800"/>
          </a:p>
        </p:txBody>
      </p:sp>
      <p:sp>
        <p:nvSpPr>
          <p:cNvPr id="720" name="Google Shape;720;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721" name="Google Shape;721;p86"/>
          <p:cNvSpPr txBox="1"/>
          <p:nvPr/>
        </p:nvSpPr>
        <p:spPr>
          <a:xfrm>
            <a:off x="599475" y="1258900"/>
            <a:ext cx="7613400" cy="3216235"/>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FFFFFF"/>
                </a:solidFill>
                <a:highlight>
                  <a:srgbClr val="0000FF"/>
                </a:highlight>
                <a:latin typeface="Fira Sans Condensed Light"/>
                <a:ea typeface="Fira Sans Condensed Light"/>
                <a:cs typeface="Fira Sans Condensed Light"/>
                <a:sym typeface="Fira Sans Condensed Light"/>
              </a:rPr>
              <a:t>Prachi Bhatt</a:t>
            </a:r>
            <a:r>
              <a:rPr lang="en" sz="2400" dirty="0">
                <a:solidFill>
                  <a:srgbClr val="FFFFFF"/>
                </a:solidFill>
                <a:latin typeface="Fira Sans Condensed Light"/>
                <a:ea typeface="Fira Sans Condensed Light"/>
                <a:cs typeface="Fira Sans Condensed Light"/>
                <a:sym typeface="Fira Sans Condensed Light"/>
              </a:rPr>
              <a:t>- </a:t>
            </a:r>
            <a:r>
              <a:rPr lang="en" sz="1100" dirty="0">
                <a:solidFill>
                  <a:srgbClr val="FFFFFF"/>
                </a:solidFill>
                <a:latin typeface="Fira Sans Condensed Light"/>
                <a:ea typeface="Fira Sans Condensed Light"/>
                <a:cs typeface="Fira Sans Condensed Light"/>
                <a:sym typeface="Fira Sans Condensed Light"/>
              </a:rPr>
              <a:t>Android </a:t>
            </a:r>
            <a:r>
              <a:rPr lang="en" sz="1100" dirty="0" smtClean="0">
                <a:solidFill>
                  <a:srgbClr val="FFFFFF"/>
                </a:solidFill>
                <a:latin typeface="Fira Sans Condensed Light"/>
                <a:ea typeface="Fira Sans Condensed Light"/>
                <a:cs typeface="Fira Sans Condensed Light"/>
                <a:sym typeface="Fira Sans Condensed Light"/>
              </a:rPr>
              <a:t>Application(Login Activity, Tabbed activity(3 tabs),navigation bar Activity(3 fragments)), </a:t>
            </a:r>
          </a:p>
          <a:p>
            <a:pPr marL="0" lvl="0" indent="0" algn="l" rtl="0">
              <a:spcBef>
                <a:spcPts val="0"/>
              </a:spcBef>
              <a:spcAft>
                <a:spcPts val="0"/>
              </a:spcAft>
              <a:buNone/>
            </a:pPr>
            <a:r>
              <a:rPr lang="en-US" sz="1100" dirty="0" smtClean="0">
                <a:solidFill>
                  <a:srgbClr val="FFFFFF"/>
                </a:solidFill>
                <a:latin typeface="Fira Sans Condensed Light"/>
                <a:ea typeface="Fira Sans Condensed Light"/>
                <a:cs typeface="Fira Sans Condensed Light"/>
                <a:sym typeface="Fira Sans Condensed Light"/>
              </a:rPr>
              <a:t>Worked on V</a:t>
            </a:r>
            <a:r>
              <a:rPr lang="en" sz="1100" dirty="0" smtClean="0">
                <a:solidFill>
                  <a:srgbClr val="FFFFFF"/>
                </a:solidFill>
                <a:latin typeface="Fira Sans Condensed Light"/>
                <a:ea typeface="Fira Sans Condensed Light"/>
                <a:cs typeface="Fira Sans Condensed Light"/>
                <a:sym typeface="Fira Sans Condensed Light"/>
              </a:rPr>
              <a:t>oice over in demo video , 6 research paper reading, worked on finding best model out of RNN. GRU, LSTM, worked on Translation using google cloud API, worked on word  Embbeding (TF </a:t>
            </a:r>
            <a:r>
              <a:rPr lang="en" sz="1100" smtClean="0">
                <a:solidFill>
                  <a:srgbClr val="FFFFFF"/>
                </a:solidFill>
                <a:latin typeface="Fira Sans Condensed Light"/>
                <a:ea typeface="Fira Sans Condensed Light"/>
                <a:cs typeface="Fira Sans Condensed Light"/>
                <a:sym typeface="Fira Sans Condensed Light"/>
              </a:rPr>
              <a:t>IDF) in lstm model.</a:t>
            </a:r>
            <a:endParaRPr sz="1100" dirty="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1100" dirty="0">
                <a:solidFill>
                  <a:srgbClr val="FFFFFF"/>
                </a:solidFill>
                <a:latin typeface="Fira Sans Condensed Light"/>
                <a:ea typeface="Fira Sans Condensed Light"/>
                <a:cs typeface="Fira Sans Condensed Light"/>
                <a:sym typeface="Fira Sans Condensed Light"/>
              </a:rPr>
              <a:t>Presentation involvement for Zeroth and First review- </a:t>
            </a:r>
            <a:r>
              <a:rPr lang="en" sz="1100" dirty="0" smtClean="0">
                <a:solidFill>
                  <a:srgbClr val="FFFFFF"/>
                </a:solidFill>
                <a:latin typeface="Fira Sans Condensed Light"/>
                <a:ea typeface="Fira Sans Condensed Light"/>
                <a:cs typeface="Fira Sans Condensed Light"/>
                <a:sym typeface="Fira Sans Condensed Light"/>
              </a:rPr>
              <a:t>33.3%</a:t>
            </a:r>
            <a:endParaRPr sz="1100" dirty="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2400" dirty="0">
              <a:solidFill>
                <a:srgbClr val="FFFFFF"/>
              </a:solidFill>
              <a:latin typeface="Fira Sans Condensed Light"/>
              <a:ea typeface="Fira Sans Condensed Light"/>
              <a:cs typeface="Fira Sans Condensed Light"/>
              <a:sym typeface="Fira Sans Condensed Light"/>
            </a:endParaRPr>
          </a:p>
          <a:p>
            <a:pPr lvl="0"/>
            <a:r>
              <a:rPr lang="en" sz="2400" dirty="0">
                <a:solidFill>
                  <a:srgbClr val="FFFFFF"/>
                </a:solidFill>
                <a:highlight>
                  <a:srgbClr val="0000FF"/>
                </a:highlight>
                <a:latin typeface="Fira Sans Condensed Light"/>
                <a:ea typeface="Fira Sans Condensed Light"/>
                <a:cs typeface="Fira Sans Condensed Light"/>
                <a:sym typeface="Fira Sans Condensed Light"/>
              </a:rPr>
              <a:t>Toshini </a:t>
            </a:r>
            <a:r>
              <a:rPr lang="en" sz="2400" dirty="0" smtClean="0">
                <a:solidFill>
                  <a:srgbClr val="FFFFFF"/>
                </a:solidFill>
                <a:highlight>
                  <a:srgbClr val="0000FF"/>
                </a:highlight>
                <a:latin typeface="Fira Sans Condensed Light"/>
                <a:ea typeface="Fira Sans Condensed Light"/>
                <a:cs typeface="Fira Sans Condensed Light"/>
                <a:sym typeface="Fira Sans Condensed Light"/>
              </a:rPr>
              <a:t>Agrawal</a:t>
            </a:r>
            <a:r>
              <a:rPr lang="en" sz="2400" dirty="0">
                <a:solidFill>
                  <a:srgbClr val="FFFFFF"/>
                </a:solidFill>
                <a:latin typeface="Fira Sans Condensed Light"/>
                <a:ea typeface="Fira Sans Condensed Light"/>
                <a:cs typeface="Fira Sans Condensed Light"/>
                <a:sym typeface="Fira Sans Condensed Light"/>
              </a:rPr>
              <a:t>- </a:t>
            </a:r>
            <a:r>
              <a:rPr lang="en" sz="1100" dirty="0">
                <a:solidFill>
                  <a:srgbClr val="FFFFFF"/>
                </a:solidFill>
                <a:latin typeface="Fira Sans Condensed Light"/>
                <a:ea typeface="Fira Sans Condensed Light"/>
                <a:cs typeface="Fira Sans Condensed Light"/>
                <a:sym typeface="Fira Sans Condensed Light"/>
              </a:rPr>
              <a:t>6 research paper reading, worked on finding best model out of RNN. GRU, </a:t>
            </a:r>
            <a:r>
              <a:rPr lang="en" sz="1100" dirty="0" smtClean="0">
                <a:solidFill>
                  <a:srgbClr val="FFFFFF"/>
                </a:solidFill>
                <a:latin typeface="Fira Sans Condensed Light"/>
                <a:ea typeface="Fira Sans Condensed Light"/>
                <a:cs typeface="Fira Sans Condensed Light"/>
                <a:sym typeface="Fira Sans Condensed Light"/>
              </a:rPr>
              <a:t>LSTM, worked on datapreprocessing and tokenzation in  </a:t>
            </a:r>
            <a:r>
              <a:rPr lang="en" sz="1100" dirty="0">
                <a:solidFill>
                  <a:srgbClr val="FFFFFF"/>
                </a:solidFill>
                <a:latin typeface="Fira Sans Condensed Light"/>
                <a:ea typeface="Fira Sans Condensed Light"/>
                <a:cs typeface="Fira Sans Condensed Light"/>
                <a:sym typeface="Fira Sans Condensed Light"/>
              </a:rPr>
              <a:t>LSTM Model( synchronous translation</a:t>
            </a:r>
            <a:r>
              <a:rPr lang="en" sz="1100" dirty="0" smtClean="0">
                <a:solidFill>
                  <a:srgbClr val="FFFFFF"/>
                </a:solidFill>
                <a:latin typeface="Fira Sans Condensed Light"/>
                <a:ea typeface="Fira Sans Condensed Light"/>
                <a:cs typeface="Fira Sans Condensed Light"/>
                <a:sym typeface="Fira Sans Condensed Light"/>
              </a:rPr>
              <a:t>), worked on enabling project on google cloud for translation.</a:t>
            </a:r>
            <a:r>
              <a:rPr lang="en" sz="1100" dirty="0">
                <a:solidFill>
                  <a:srgbClr val="FFFFFF"/>
                </a:solidFill>
                <a:latin typeface="Fira Sans Condensed Light"/>
                <a:ea typeface="Fira Sans Condensed Light"/>
                <a:cs typeface="Fira Sans Condensed Light"/>
                <a:sym typeface="Fira Sans Condensed Light"/>
              </a:rPr>
              <a:t> </a:t>
            </a:r>
            <a:r>
              <a:rPr lang="en" sz="1100" dirty="0" smtClean="0">
                <a:solidFill>
                  <a:srgbClr val="FFFFFF"/>
                </a:solidFill>
                <a:latin typeface="Fira Sans Condensed Light"/>
                <a:ea typeface="Fira Sans Condensed Light"/>
                <a:cs typeface="Fira Sans Condensed Light"/>
                <a:sym typeface="Fira Sans Condensed Light"/>
              </a:rPr>
              <a:t>Presentation </a:t>
            </a:r>
            <a:r>
              <a:rPr lang="en" sz="1100" dirty="0">
                <a:solidFill>
                  <a:srgbClr val="FFFFFF"/>
                </a:solidFill>
                <a:latin typeface="Fira Sans Condensed Light"/>
                <a:ea typeface="Fira Sans Condensed Light"/>
                <a:cs typeface="Fira Sans Condensed Light"/>
                <a:sym typeface="Fira Sans Condensed Light"/>
              </a:rPr>
              <a:t>involvement for Zeroth and First review- </a:t>
            </a:r>
            <a:r>
              <a:rPr lang="en" sz="1100" dirty="0" smtClean="0">
                <a:solidFill>
                  <a:srgbClr val="FFFFFF"/>
                </a:solidFill>
                <a:latin typeface="Fira Sans Condensed Light"/>
                <a:ea typeface="Fira Sans Condensed Light"/>
                <a:cs typeface="Fira Sans Condensed Light"/>
                <a:sym typeface="Fira Sans Condensed Light"/>
              </a:rPr>
              <a:t>33.3%</a:t>
            </a:r>
            <a:endParaRPr sz="1100" dirty="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2400" dirty="0">
              <a:solidFill>
                <a:srgbClr val="FFFFFF"/>
              </a:solidFill>
              <a:latin typeface="Fira Sans Condensed Light"/>
              <a:ea typeface="Fira Sans Condensed Light"/>
              <a:cs typeface="Fira Sans Condensed Light"/>
              <a:sym typeface="Fira Sans Condensed Light"/>
            </a:endParaRPr>
          </a:p>
          <a:p>
            <a:pPr lvl="0"/>
            <a:r>
              <a:rPr lang="en" sz="2400" dirty="0">
                <a:solidFill>
                  <a:srgbClr val="FFFFFF"/>
                </a:solidFill>
                <a:highlight>
                  <a:srgbClr val="0000FF"/>
                </a:highlight>
                <a:latin typeface="Fira Sans Condensed Light"/>
                <a:ea typeface="Fira Sans Condensed Light"/>
                <a:cs typeface="Fira Sans Condensed Light"/>
                <a:sym typeface="Fira Sans Condensed Light"/>
              </a:rPr>
              <a:t>Shivangi Singh</a:t>
            </a:r>
            <a:r>
              <a:rPr lang="en" sz="2400" dirty="0">
                <a:solidFill>
                  <a:srgbClr val="FFFFFF"/>
                </a:solidFill>
                <a:latin typeface="Fira Sans Condensed Light"/>
                <a:ea typeface="Fira Sans Condensed Light"/>
                <a:cs typeface="Fira Sans Condensed Light"/>
                <a:sym typeface="Fira Sans Condensed Light"/>
              </a:rPr>
              <a:t>- </a:t>
            </a:r>
            <a:r>
              <a:rPr lang="en" sz="1100" dirty="0" smtClean="0">
                <a:solidFill>
                  <a:srgbClr val="FFFFFF"/>
                </a:solidFill>
                <a:latin typeface="Fira Sans Condensed Light"/>
                <a:ea typeface="Fira Sans Condensed Light"/>
                <a:cs typeface="Fira Sans Condensed Light"/>
                <a:sym typeface="Fira Sans Condensed Light"/>
              </a:rPr>
              <a:t>worked on creating splash screen in app</a:t>
            </a:r>
            <a:r>
              <a:rPr lang="en" sz="2400" dirty="0" smtClean="0">
                <a:solidFill>
                  <a:srgbClr val="FFFFFF"/>
                </a:solidFill>
                <a:latin typeface="Fira Sans Condensed Light"/>
                <a:ea typeface="Fira Sans Condensed Light"/>
                <a:cs typeface="Fira Sans Condensed Light"/>
                <a:sym typeface="Fira Sans Condensed Light"/>
              </a:rPr>
              <a:t>,</a:t>
            </a:r>
            <a:r>
              <a:rPr lang="en" sz="1100" dirty="0" smtClean="0">
                <a:solidFill>
                  <a:srgbClr val="FFFFFF"/>
                </a:solidFill>
                <a:latin typeface="Fira Sans Condensed Light"/>
                <a:ea typeface="Fira Sans Condensed Light"/>
                <a:cs typeface="Fira Sans Condensed Light"/>
                <a:sym typeface="Fira Sans Condensed Light"/>
              </a:rPr>
              <a:t>6 </a:t>
            </a:r>
            <a:r>
              <a:rPr lang="en" sz="1100" dirty="0">
                <a:solidFill>
                  <a:srgbClr val="FFFFFF"/>
                </a:solidFill>
                <a:latin typeface="Fira Sans Condensed Light"/>
                <a:ea typeface="Fira Sans Condensed Light"/>
                <a:cs typeface="Fira Sans Condensed Light"/>
                <a:sym typeface="Fira Sans Condensed Light"/>
              </a:rPr>
              <a:t>research paper reading, worked on finding best model out of RNN. GRU, LSTM </a:t>
            </a:r>
            <a:r>
              <a:rPr lang="en" sz="1100" dirty="0" smtClean="0">
                <a:solidFill>
                  <a:srgbClr val="FFFFFF"/>
                </a:solidFill>
                <a:latin typeface="Fira Sans Condensed Light"/>
                <a:ea typeface="Fira Sans Condensed Light"/>
                <a:cs typeface="Fira Sans Condensed Light"/>
                <a:sym typeface="Fira Sans Condensed Light"/>
              </a:rPr>
              <a:t>Worked on Animation(3D-blender </a:t>
            </a:r>
            <a:r>
              <a:rPr lang="en" sz="1100" dirty="0">
                <a:solidFill>
                  <a:srgbClr val="FFFFFF"/>
                </a:solidFill>
                <a:latin typeface="Fira Sans Condensed Light"/>
                <a:ea typeface="Fira Sans Condensed Light"/>
                <a:cs typeface="Fira Sans Condensed Light"/>
                <a:sym typeface="Fira Sans Condensed Light"/>
              </a:rPr>
              <a:t>tool </a:t>
            </a:r>
            <a:r>
              <a:rPr lang="en" sz="1100" dirty="0" smtClean="0">
                <a:solidFill>
                  <a:srgbClr val="FFFFFF"/>
                </a:solidFill>
                <a:latin typeface="Fira Sans Condensed Light"/>
                <a:ea typeface="Fira Sans Condensed Light"/>
                <a:cs typeface="Fira Sans Condensed Light"/>
                <a:sym typeface="Fira Sans Condensed Light"/>
              </a:rPr>
              <a:t>), Worked on demo video</a:t>
            </a:r>
            <a:r>
              <a:rPr lang="en" sz="1100" dirty="0">
                <a:solidFill>
                  <a:srgbClr val="FFFFFF"/>
                </a:solidFill>
                <a:latin typeface="Fira Sans Condensed Light"/>
                <a:ea typeface="Fira Sans Condensed Light"/>
                <a:cs typeface="Fira Sans Condensed Light"/>
                <a:sym typeface="Fira Sans Condensed Light"/>
              </a:rPr>
              <a:t>.</a:t>
            </a:r>
            <a:r>
              <a:rPr lang="en" sz="1100" dirty="0" smtClean="0">
                <a:solidFill>
                  <a:srgbClr val="FFFFFF"/>
                </a:solidFill>
                <a:latin typeface="Fira Sans Condensed Light"/>
                <a:ea typeface="Fira Sans Condensed Light"/>
                <a:cs typeface="Fira Sans Condensed Light"/>
                <a:sym typeface="Fira Sans Condensed Light"/>
              </a:rPr>
              <a:t>Presentation </a:t>
            </a:r>
            <a:r>
              <a:rPr lang="en" sz="1100" dirty="0">
                <a:solidFill>
                  <a:srgbClr val="FFFFFF"/>
                </a:solidFill>
                <a:latin typeface="Fira Sans Condensed Light"/>
                <a:ea typeface="Fira Sans Condensed Light"/>
                <a:cs typeface="Fira Sans Condensed Light"/>
                <a:sym typeface="Fira Sans Condensed Light"/>
              </a:rPr>
              <a:t>involvement  for Zeroth and First </a:t>
            </a:r>
            <a:r>
              <a:rPr lang="en" sz="1100" dirty="0" smtClean="0">
                <a:solidFill>
                  <a:srgbClr val="FFFFFF"/>
                </a:solidFill>
                <a:latin typeface="Fira Sans Condensed Light"/>
                <a:ea typeface="Fira Sans Condensed Light"/>
                <a:cs typeface="Fira Sans Condensed Light"/>
                <a:sym typeface="Fira Sans Condensed Light"/>
              </a:rPr>
              <a:t>review-33.3%</a:t>
            </a:r>
            <a:endParaRPr sz="1100" dirty="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726" name="Google Shape;726;p87"/>
          <p:cNvPicPr preferRelativeResize="0"/>
          <p:nvPr/>
        </p:nvPicPr>
        <p:blipFill>
          <a:blip r:embed="rId3">
            <a:alphaModFix/>
          </a:blip>
          <a:stretch>
            <a:fillRect/>
          </a:stretch>
        </p:blipFill>
        <p:spPr>
          <a:xfrm>
            <a:off x="428625" y="152400"/>
            <a:ext cx="8279225" cy="4885575"/>
          </a:xfrm>
          <a:prstGeom prst="rect">
            <a:avLst/>
          </a:prstGeom>
          <a:noFill/>
          <a:ln>
            <a:noFill/>
          </a:ln>
        </p:spPr>
      </p:pic>
      <p:sp>
        <p:nvSpPr>
          <p:cNvPr id="727" name="Google Shape;727;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2690450" y="383050"/>
            <a:ext cx="3628800" cy="572700"/>
          </a:xfrm>
          <a:prstGeom prst="rect">
            <a:avLst/>
          </a:prstGeom>
          <a:solidFill>
            <a:srgbClr val="00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chitects Daughter"/>
                <a:ea typeface="Architects Daughter"/>
                <a:cs typeface="Architects Daughter"/>
                <a:sym typeface="Architects Daughter"/>
              </a:rPr>
              <a:t>      Methodology</a:t>
            </a:r>
            <a:endParaRPr>
              <a:solidFill>
                <a:srgbClr val="FFFFFF"/>
              </a:solidFill>
              <a:latin typeface="Architects Daughter"/>
              <a:ea typeface="Architects Daughter"/>
              <a:cs typeface="Architects Daughter"/>
              <a:sym typeface="Architects Daughter"/>
            </a:endParaRPr>
          </a:p>
        </p:txBody>
      </p:sp>
      <p:sp>
        <p:nvSpPr>
          <p:cNvPr id="187" name="Google Shape;187;p28"/>
          <p:cNvSpPr/>
          <p:nvPr/>
        </p:nvSpPr>
        <p:spPr>
          <a:xfrm flipH="1">
            <a:off x="2585618" y="2112574"/>
            <a:ext cx="1832677" cy="1347652"/>
          </a:xfrm>
          <a:prstGeom prst="flowChartDisplay">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8" name="Google Shape;188;p28"/>
          <p:cNvSpPr/>
          <p:nvPr/>
        </p:nvSpPr>
        <p:spPr>
          <a:xfrm flipH="1">
            <a:off x="6859643" y="2112574"/>
            <a:ext cx="1832677" cy="1347652"/>
          </a:xfrm>
          <a:prstGeom prst="flowChartDisplay">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Representation(Animated hands interpreting audio)</a:t>
            </a:r>
            <a:endParaRPr>
              <a:solidFill>
                <a:srgbClr val="FFFFFF"/>
              </a:solidFill>
              <a:latin typeface="Architects Daughter"/>
              <a:ea typeface="Architects Daughter"/>
              <a:cs typeface="Architects Daughter"/>
              <a:sym typeface="Architects Daughter"/>
            </a:endParaRPr>
          </a:p>
        </p:txBody>
      </p:sp>
      <p:sp>
        <p:nvSpPr>
          <p:cNvPr id="189" name="Google Shape;189;p28"/>
          <p:cNvSpPr/>
          <p:nvPr/>
        </p:nvSpPr>
        <p:spPr>
          <a:xfrm flipH="1">
            <a:off x="4770493" y="2112574"/>
            <a:ext cx="1832677" cy="1347652"/>
          </a:xfrm>
          <a:prstGeom prst="flowChartDisplay">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Synchronous translation</a:t>
            </a:r>
            <a:endParaRPr>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(LSTM)-(speech-to-sign language)</a:t>
            </a:r>
            <a:endParaRPr>
              <a:solidFill>
                <a:srgbClr val="FFFFFF"/>
              </a:solidFill>
              <a:latin typeface="Architects Daughter"/>
              <a:ea typeface="Architects Daughter"/>
              <a:cs typeface="Architects Daughter"/>
              <a:sym typeface="Architects Daughter"/>
            </a:endParaRPr>
          </a:p>
        </p:txBody>
      </p:sp>
      <p:sp>
        <p:nvSpPr>
          <p:cNvPr id="190" name="Google Shape;190;p28"/>
          <p:cNvSpPr/>
          <p:nvPr/>
        </p:nvSpPr>
        <p:spPr>
          <a:xfrm flipH="1">
            <a:off x="311693" y="2112574"/>
            <a:ext cx="1832677" cy="1347652"/>
          </a:xfrm>
          <a:prstGeom prst="flowChartDisplay">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Audio (input) as dataset </a:t>
            </a:r>
            <a:endParaRPr>
              <a:solidFill>
                <a:srgbClr val="FFFFFF"/>
              </a:solidFill>
              <a:latin typeface="Architects Daughter"/>
              <a:ea typeface="Architects Daughter"/>
              <a:cs typeface="Architects Daughter"/>
              <a:sym typeface="Architects Daughter"/>
            </a:endParaRPr>
          </a:p>
        </p:txBody>
      </p:sp>
      <p:sp>
        <p:nvSpPr>
          <p:cNvPr id="191" name="Google Shape;191;p28"/>
          <p:cNvSpPr txBox="1"/>
          <p:nvPr/>
        </p:nvSpPr>
        <p:spPr>
          <a:xfrm>
            <a:off x="2629850" y="2198125"/>
            <a:ext cx="1744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latin typeface="Architects Daughter"/>
                <a:ea typeface="Architects Daughter"/>
                <a:cs typeface="Architects Daughter"/>
                <a:sym typeface="Architects Daughter"/>
              </a:rPr>
              <a:t>Recognition(the technology needed to capture and interpret audio)</a:t>
            </a:r>
            <a:endParaRPr>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latin typeface="Architects Daughter"/>
              <a:ea typeface="Architects Daughter"/>
              <a:cs typeface="Architects Daughter"/>
              <a:sym typeface="Architects Daughter"/>
            </a:endParaRPr>
          </a:p>
        </p:txBody>
      </p:sp>
      <p:sp>
        <p:nvSpPr>
          <p:cNvPr id="192" name="Google Shape;192;p28"/>
          <p:cNvSpPr/>
          <p:nvPr/>
        </p:nvSpPr>
        <p:spPr>
          <a:xfrm rot="10800000" flipH="1">
            <a:off x="1820025" y="3544300"/>
            <a:ext cx="1085100" cy="593100"/>
          </a:xfrm>
          <a:prstGeom prst="curvedDownArrow">
            <a:avLst>
              <a:gd name="adj1" fmla="val 25000"/>
              <a:gd name="adj2" fmla="val 50000"/>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3" name="Google Shape;193;p28"/>
          <p:cNvSpPr/>
          <p:nvPr/>
        </p:nvSpPr>
        <p:spPr>
          <a:xfrm rot="10800000" flipH="1">
            <a:off x="4024175" y="3544300"/>
            <a:ext cx="1085100" cy="593100"/>
          </a:xfrm>
          <a:prstGeom prst="curvedDownArrow">
            <a:avLst>
              <a:gd name="adj1" fmla="val 25000"/>
              <a:gd name="adj2" fmla="val 50000"/>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4" name="Google Shape;194;p28"/>
          <p:cNvSpPr/>
          <p:nvPr/>
        </p:nvSpPr>
        <p:spPr>
          <a:xfrm rot="10800000" flipH="1">
            <a:off x="6228325" y="3572000"/>
            <a:ext cx="1085100" cy="554100"/>
          </a:xfrm>
          <a:prstGeom prst="curvedDownArrow">
            <a:avLst>
              <a:gd name="adj1" fmla="val 25000"/>
              <a:gd name="adj2" fmla="val 50000"/>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195" name="Google Shape;195;p28"/>
          <p:cNvPicPr preferRelativeResize="0"/>
          <p:nvPr/>
        </p:nvPicPr>
        <p:blipFill>
          <a:blip r:embed="rId3">
            <a:alphaModFix/>
          </a:blip>
          <a:stretch>
            <a:fillRect/>
          </a:stretch>
        </p:blipFill>
        <p:spPr>
          <a:xfrm>
            <a:off x="6781825" y="193025"/>
            <a:ext cx="1744200" cy="1744200"/>
          </a:xfrm>
          <a:prstGeom prst="rect">
            <a:avLst/>
          </a:prstGeom>
          <a:noFill/>
          <a:ln>
            <a:noFill/>
          </a:ln>
        </p:spPr>
      </p:pic>
      <p:pic>
        <p:nvPicPr>
          <p:cNvPr id="196" name="Google Shape;196;p28"/>
          <p:cNvPicPr preferRelativeResize="0"/>
          <p:nvPr/>
        </p:nvPicPr>
        <p:blipFill>
          <a:blip r:embed="rId4">
            <a:alphaModFix/>
          </a:blip>
          <a:stretch>
            <a:fillRect/>
          </a:stretch>
        </p:blipFill>
        <p:spPr>
          <a:xfrm>
            <a:off x="395200" y="383050"/>
            <a:ext cx="1832675" cy="1101175"/>
          </a:xfrm>
          <a:prstGeom prst="rect">
            <a:avLst/>
          </a:prstGeom>
          <a:noFill/>
          <a:ln>
            <a:noFill/>
          </a:ln>
        </p:spPr>
      </p:pic>
      <p:sp>
        <p:nvSpPr>
          <p:cNvPr id="197" name="Google Shape;197;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5844375" y="116600"/>
            <a:ext cx="3166800" cy="6321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rPr>
              <a:t> </a:t>
            </a:r>
            <a:r>
              <a:rPr lang="en" b="1">
                <a:solidFill>
                  <a:srgbClr val="FFFFFF"/>
                </a:solidFill>
                <a:latin typeface="Architects Daughter"/>
                <a:ea typeface="Architects Daughter"/>
                <a:cs typeface="Architects Daughter"/>
                <a:sym typeface="Architects Daughter"/>
              </a:rPr>
              <a:t>Continue</a:t>
            </a:r>
            <a:r>
              <a:rPr lang="en">
                <a:solidFill>
                  <a:srgbClr val="FFFFFF"/>
                </a:solidFill>
                <a:latin typeface="Architects Daughter"/>
                <a:ea typeface="Architects Daughter"/>
                <a:cs typeface="Architects Daughter"/>
                <a:sym typeface="Architects Daughter"/>
              </a:rPr>
              <a:t>…</a:t>
            </a:r>
            <a:r>
              <a:rPr lang="en" b="1">
                <a:solidFill>
                  <a:srgbClr val="FFFFFF"/>
                </a:solidFill>
                <a:latin typeface="Architects Daughter"/>
                <a:ea typeface="Architects Daughter"/>
                <a:cs typeface="Architects Daughter"/>
                <a:sym typeface="Architects Daughter"/>
              </a:rPr>
              <a:t>..</a:t>
            </a:r>
            <a:endParaRPr b="1">
              <a:solidFill>
                <a:srgbClr val="FFFFFF"/>
              </a:solidFill>
              <a:latin typeface="Architects Daughter"/>
              <a:ea typeface="Architects Daughter"/>
              <a:cs typeface="Architects Daughter"/>
              <a:sym typeface="Architects Daughter"/>
            </a:endParaRPr>
          </a:p>
        </p:txBody>
      </p:sp>
      <p:sp>
        <p:nvSpPr>
          <p:cNvPr id="203" name="Google Shape;203;p29"/>
          <p:cNvSpPr/>
          <p:nvPr/>
        </p:nvSpPr>
        <p:spPr>
          <a:xfrm>
            <a:off x="3531550" y="748700"/>
            <a:ext cx="1970700" cy="632100"/>
          </a:xfrm>
          <a:prstGeom prst="flowChartAlternateProcess">
            <a:avLst/>
          </a:prstGeom>
          <a:solidFill>
            <a:srgbClr val="274E13">
              <a:alpha val="702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Speech-to-Sign Language Translation</a:t>
            </a:r>
            <a:endParaRPr>
              <a:solidFill>
                <a:srgbClr val="FFFFFF"/>
              </a:solidFill>
            </a:endParaRPr>
          </a:p>
        </p:txBody>
      </p:sp>
      <p:sp>
        <p:nvSpPr>
          <p:cNvPr id="204" name="Google Shape;204;p29"/>
          <p:cNvSpPr/>
          <p:nvPr/>
        </p:nvSpPr>
        <p:spPr>
          <a:xfrm>
            <a:off x="805625" y="1883825"/>
            <a:ext cx="1177500" cy="10536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5" name="Google Shape;205;p29"/>
          <p:cNvSpPr/>
          <p:nvPr/>
        </p:nvSpPr>
        <p:spPr>
          <a:xfrm>
            <a:off x="2837500" y="1883825"/>
            <a:ext cx="1288800" cy="10536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6" name="Google Shape;206;p29"/>
          <p:cNvSpPr/>
          <p:nvPr/>
        </p:nvSpPr>
        <p:spPr>
          <a:xfrm>
            <a:off x="4968550" y="1883825"/>
            <a:ext cx="1177500" cy="10536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7" name="Google Shape;207;p29"/>
          <p:cNvSpPr/>
          <p:nvPr/>
        </p:nvSpPr>
        <p:spPr>
          <a:xfrm>
            <a:off x="7099600" y="1883825"/>
            <a:ext cx="1177500" cy="10536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8" name="Google Shape;208;p29"/>
          <p:cNvSpPr/>
          <p:nvPr/>
        </p:nvSpPr>
        <p:spPr>
          <a:xfrm>
            <a:off x="601150" y="3436800"/>
            <a:ext cx="1673175" cy="1298475"/>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9" name="Google Shape;209;p29"/>
          <p:cNvSpPr/>
          <p:nvPr/>
        </p:nvSpPr>
        <p:spPr>
          <a:xfrm>
            <a:off x="7099600" y="3436800"/>
            <a:ext cx="1586450" cy="1251800"/>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Animated hands gestures (ISL)</a:t>
            </a:r>
            <a:endParaRPr>
              <a:solidFill>
                <a:srgbClr val="FFFFFF"/>
              </a:solidFill>
            </a:endParaRPr>
          </a:p>
        </p:txBody>
      </p:sp>
      <p:sp>
        <p:nvSpPr>
          <p:cNvPr id="210" name="Google Shape;210;p29"/>
          <p:cNvSpPr/>
          <p:nvPr/>
        </p:nvSpPr>
        <p:spPr>
          <a:xfrm>
            <a:off x="4968550" y="3436800"/>
            <a:ext cx="1586450" cy="1251800"/>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rgbClr val="FFFFFF"/>
              </a:solidFill>
            </a:endParaRPr>
          </a:p>
        </p:txBody>
      </p:sp>
      <p:sp>
        <p:nvSpPr>
          <p:cNvPr id="211" name="Google Shape;211;p29"/>
          <p:cNvSpPr/>
          <p:nvPr/>
        </p:nvSpPr>
        <p:spPr>
          <a:xfrm>
            <a:off x="2701175" y="3436800"/>
            <a:ext cx="1586450" cy="1251800"/>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2" name="Google Shape;212;p29"/>
          <p:cNvSpPr txBox="1"/>
          <p:nvPr/>
        </p:nvSpPr>
        <p:spPr>
          <a:xfrm>
            <a:off x="805625" y="2106125"/>
            <a:ext cx="123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Audio (input) as dataset </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13" name="Google Shape;213;p29"/>
          <p:cNvSpPr txBox="1"/>
          <p:nvPr/>
        </p:nvSpPr>
        <p:spPr>
          <a:xfrm>
            <a:off x="2936500" y="1930913"/>
            <a:ext cx="1239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Recognition</a:t>
            </a:r>
            <a:endParaRPr>
              <a:solidFill>
                <a:srgbClr val="FFFFFF"/>
              </a:solidFill>
            </a:endParaRPr>
          </a:p>
          <a:p>
            <a:pPr marL="0" lvl="0" indent="0" algn="l" rtl="0">
              <a:spcBef>
                <a:spcPts val="0"/>
              </a:spcBef>
              <a:spcAft>
                <a:spcPts val="0"/>
              </a:spcAft>
              <a:buNone/>
            </a:pPr>
            <a:r>
              <a:rPr lang="en">
                <a:solidFill>
                  <a:srgbClr val="FFFFFF"/>
                </a:solidFill>
              </a:rPr>
              <a:t>(to capture and interpret data)</a:t>
            </a:r>
            <a:endParaRPr>
              <a:solidFill>
                <a:srgbClr val="FFFFFF"/>
              </a:solidFill>
            </a:endParaRPr>
          </a:p>
        </p:txBody>
      </p:sp>
      <p:sp>
        <p:nvSpPr>
          <p:cNvPr id="214" name="Google Shape;214;p29"/>
          <p:cNvSpPr txBox="1"/>
          <p:nvPr/>
        </p:nvSpPr>
        <p:spPr>
          <a:xfrm>
            <a:off x="4968575" y="2045025"/>
            <a:ext cx="158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Synchronous translation</a:t>
            </a:r>
            <a:endParaRPr>
              <a:solidFill>
                <a:srgbClr val="FFFFFF"/>
              </a:solidFill>
            </a:endParaRPr>
          </a:p>
        </p:txBody>
      </p:sp>
      <p:sp>
        <p:nvSpPr>
          <p:cNvPr id="215" name="Google Shape;215;p29"/>
          <p:cNvSpPr txBox="1"/>
          <p:nvPr/>
        </p:nvSpPr>
        <p:spPr>
          <a:xfrm>
            <a:off x="7111800" y="2045025"/>
            <a:ext cx="117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Representation</a:t>
            </a:r>
            <a:endParaRPr>
              <a:solidFill>
                <a:srgbClr val="FFFFFF"/>
              </a:solidFill>
            </a:endParaRPr>
          </a:p>
        </p:txBody>
      </p:sp>
      <p:sp>
        <p:nvSpPr>
          <p:cNvPr id="216" name="Google Shape;216;p29"/>
          <p:cNvSpPr txBox="1"/>
          <p:nvPr/>
        </p:nvSpPr>
        <p:spPr>
          <a:xfrm>
            <a:off x="5069125" y="3774700"/>
            <a:ext cx="158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Deep learning algorithm</a:t>
            </a:r>
            <a:endParaRPr>
              <a:solidFill>
                <a:srgbClr val="FFFFFF"/>
              </a:solidFill>
            </a:endParaRPr>
          </a:p>
        </p:txBody>
      </p:sp>
      <p:sp>
        <p:nvSpPr>
          <p:cNvPr id="217" name="Google Shape;217;p29"/>
          <p:cNvSpPr/>
          <p:nvPr/>
        </p:nvSpPr>
        <p:spPr>
          <a:xfrm>
            <a:off x="1319975" y="1434025"/>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8" name="Google Shape;218;p29"/>
          <p:cNvSpPr/>
          <p:nvPr/>
        </p:nvSpPr>
        <p:spPr>
          <a:xfrm>
            <a:off x="7583050" y="1434025"/>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9" name="Google Shape;219;p29"/>
          <p:cNvSpPr/>
          <p:nvPr/>
        </p:nvSpPr>
        <p:spPr>
          <a:xfrm>
            <a:off x="5490600" y="1434025"/>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0" name="Google Shape;220;p29"/>
          <p:cNvSpPr/>
          <p:nvPr/>
        </p:nvSpPr>
        <p:spPr>
          <a:xfrm>
            <a:off x="3320950" y="1434025"/>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1" name="Google Shape;221;p29"/>
          <p:cNvSpPr/>
          <p:nvPr/>
        </p:nvSpPr>
        <p:spPr>
          <a:xfrm>
            <a:off x="7660250" y="2987013"/>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29"/>
          <p:cNvSpPr/>
          <p:nvPr/>
        </p:nvSpPr>
        <p:spPr>
          <a:xfrm>
            <a:off x="5490600" y="2987013"/>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3" name="Google Shape;223;p29"/>
          <p:cNvSpPr/>
          <p:nvPr/>
        </p:nvSpPr>
        <p:spPr>
          <a:xfrm>
            <a:off x="1289075" y="2987013"/>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4" name="Google Shape;224;p29"/>
          <p:cNvSpPr/>
          <p:nvPr/>
        </p:nvSpPr>
        <p:spPr>
          <a:xfrm>
            <a:off x="3320950" y="2987013"/>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5" name="Google Shape;225;p29"/>
          <p:cNvSpPr txBox="1"/>
          <p:nvPr/>
        </p:nvSpPr>
        <p:spPr>
          <a:xfrm>
            <a:off x="446200" y="3774700"/>
            <a:ext cx="2106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AutoNum type="arabicPeriod"/>
            </a:pPr>
            <a:r>
              <a:rPr lang="en">
                <a:solidFill>
                  <a:srgbClr val="FFFFFF"/>
                </a:solidFill>
              </a:rPr>
              <a:t>Data Selection</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Pre -processing</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Transformation</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26" name="Google Shape;226;p29"/>
          <p:cNvSpPr txBox="1"/>
          <p:nvPr/>
        </p:nvSpPr>
        <p:spPr>
          <a:xfrm>
            <a:off x="2686375" y="3778238"/>
            <a:ext cx="197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Deep learning algorithm</a:t>
            </a:r>
            <a:endParaRPr>
              <a:solidFill>
                <a:srgbClr val="FFFFFF"/>
              </a:solidFill>
            </a:endParaRPr>
          </a:p>
        </p:txBody>
      </p:sp>
      <p:sp>
        <p:nvSpPr>
          <p:cNvPr id="227" name="Google Shape;22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6419325" y="140650"/>
            <a:ext cx="2724600" cy="7536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rPr>
              <a:t>Continue…..</a:t>
            </a:r>
            <a:endParaRPr>
              <a:solidFill>
                <a:srgbClr val="FFFFFF"/>
              </a:solidFill>
            </a:endParaRPr>
          </a:p>
        </p:txBody>
      </p:sp>
      <p:sp>
        <p:nvSpPr>
          <p:cNvPr id="233" name="Google Shape;233;p30"/>
          <p:cNvSpPr txBox="1">
            <a:spLocks noGrp="1"/>
          </p:cNvSpPr>
          <p:nvPr>
            <p:ph type="body" idx="1"/>
          </p:nvPr>
        </p:nvSpPr>
        <p:spPr>
          <a:xfrm>
            <a:off x="311700" y="448900"/>
            <a:ext cx="5946900" cy="572700"/>
          </a:xfrm>
          <a:prstGeom prst="rect">
            <a:avLst/>
          </a:prstGeom>
          <a:solidFill>
            <a:srgbClr val="C27BA0"/>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Architects Daughter"/>
                <a:ea typeface="Architects Daughter"/>
                <a:cs typeface="Architects Daughter"/>
                <a:sym typeface="Architects Daughter"/>
              </a:rPr>
              <a:t>Here are some important considerations while choosing an algorithm.</a:t>
            </a:r>
            <a:r>
              <a:rPr lang="en" sz="2400">
                <a:solidFill>
                  <a:srgbClr val="FFFFFF"/>
                </a:solidFill>
                <a:latin typeface="Architects Daughter"/>
                <a:ea typeface="Architects Daughter"/>
                <a:cs typeface="Architects Daughter"/>
                <a:sym typeface="Architects Daughter"/>
              </a:rPr>
              <a:t> </a:t>
            </a:r>
            <a:endParaRPr sz="2400">
              <a:solidFill>
                <a:srgbClr val="FFFFFF"/>
              </a:solidFill>
              <a:latin typeface="Architects Daughter"/>
              <a:ea typeface="Architects Daughter"/>
              <a:cs typeface="Architects Daughter"/>
              <a:sym typeface="Architects Daughter"/>
            </a:endParaRPr>
          </a:p>
        </p:txBody>
      </p:sp>
      <p:sp>
        <p:nvSpPr>
          <p:cNvPr id="234" name="Google Shape;234;p30"/>
          <p:cNvSpPr/>
          <p:nvPr/>
        </p:nvSpPr>
        <p:spPr>
          <a:xfrm>
            <a:off x="408200" y="1081350"/>
            <a:ext cx="3608100" cy="1354200"/>
          </a:xfrm>
          <a:prstGeom prst="ellipse">
            <a:avLst/>
          </a:prstGeom>
          <a:solidFill>
            <a:srgbClr val="741B47">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 name="Google Shape;235;p30"/>
          <p:cNvSpPr/>
          <p:nvPr/>
        </p:nvSpPr>
        <p:spPr>
          <a:xfrm>
            <a:off x="4770300" y="1116300"/>
            <a:ext cx="3608100" cy="1154700"/>
          </a:xfrm>
          <a:prstGeom prst="ellipse">
            <a:avLst/>
          </a:prstGeom>
          <a:solidFill>
            <a:srgbClr val="741B47">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 name="Google Shape;236;p30"/>
          <p:cNvSpPr/>
          <p:nvPr/>
        </p:nvSpPr>
        <p:spPr>
          <a:xfrm>
            <a:off x="2566350" y="2365700"/>
            <a:ext cx="3557400" cy="1143600"/>
          </a:xfrm>
          <a:prstGeom prst="ellipse">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endParaRPr>
              <a:solidFill>
                <a:srgbClr val="FFFFFF"/>
              </a:solidFill>
            </a:endParaRPr>
          </a:p>
        </p:txBody>
      </p:sp>
      <p:sp>
        <p:nvSpPr>
          <p:cNvPr id="237" name="Google Shape;237;p30"/>
          <p:cNvSpPr/>
          <p:nvPr/>
        </p:nvSpPr>
        <p:spPr>
          <a:xfrm>
            <a:off x="311700" y="3515550"/>
            <a:ext cx="3828900" cy="1354200"/>
          </a:xfrm>
          <a:prstGeom prst="ellipse">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endParaRPr sz="900">
              <a:solidFill>
                <a:srgbClr val="FFFFFF"/>
              </a:solidFill>
            </a:endParaRPr>
          </a:p>
        </p:txBody>
      </p:sp>
      <p:sp>
        <p:nvSpPr>
          <p:cNvPr id="238" name="Google Shape;238;p30"/>
          <p:cNvSpPr/>
          <p:nvPr/>
        </p:nvSpPr>
        <p:spPr>
          <a:xfrm>
            <a:off x="5130550" y="3515550"/>
            <a:ext cx="3685500" cy="1272600"/>
          </a:xfrm>
          <a:prstGeom prst="ellipse">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endParaRPr>
              <a:solidFill>
                <a:srgbClr val="FFFFFF"/>
              </a:solidFill>
            </a:endParaRPr>
          </a:p>
        </p:txBody>
      </p:sp>
      <p:sp>
        <p:nvSpPr>
          <p:cNvPr id="239" name="Google Shape;239;p30"/>
          <p:cNvSpPr txBox="1"/>
          <p:nvPr/>
        </p:nvSpPr>
        <p:spPr>
          <a:xfrm>
            <a:off x="4899250" y="1297900"/>
            <a:ext cx="32901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Accuracy and Interpretability of output</a:t>
            </a:r>
            <a:endParaRPr b="1">
              <a:solidFill>
                <a:srgbClr val="FFFFFF"/>
              </a:solidFill>
              <a:latin typeface="Architects Daughter"/>
              <a:ea typeface="Architects Daughter"/>
              <a:cs typeface="Architects Daughter"/>
              <a:sym typeface="Architects Daughter"/>
            </a:endParaRPr>
          </a:p>
        </p:txBody>
      </p:sp>
      <p:sp>
        <p:nvSpPr>
          <p:cNvPr id="240" name="Google Shape;240;p30"/>
          <p:cNvSpPr txBox="1"/>
          <p:nvPr/>
        </p:nvSpPr>
        <p:spPr>
          <a:xfrm>
            <a:off x="773400" y="1186625"/>
            <a:ext cx="32901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Size of training data -choosing the algorithms with  high bias /low variance depending on size of dataset.</a:t>
            </a:r>
            <a:endParaRPr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endParaRPr>
          </a:p>
        </p:txBody>
      </p:sp>
      <p:sp>
        <p:nvSpPr>
          <p:cNvPr id="241" name="Google Shape;241;p30"/>
          <p:cNvSpPr txBox="1"/>
          <p:nvPr/>
        </p:nvSpPr>
        <p:spPr>
          <a:xfrm>
            <a:off x="5718200" y="3633400"/>
            <a:ext cx="31140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Number of features:- choosing algorithm which can reduce dimensionality and select important features.</a:t>
            </a:r>
            <a:endParaRPr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endParaRPr>
          </a:p>
        </p:txBody>
      </p:sp>
      <p:sp>
        <p:nvSpPr>
          <p:cNvPr id="242" name="Google Shape;242;p30"/>
          <p:cNvSpPr txBox="1"/>
          <p:nvPr/>
        </p:nvSpPr>
        <p:spPr>
          <a:xfrm>
            <a:off x="773400" y="3633400"/>
            <a:ext cx="31770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Linearity-prioritise linear data but if not then algorithms who can handle complex data without providing high residual errors.</a:t>
            </a:r>
            <a:endParaRPr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endParaRPr>
          </a:p>
        </p:txBody>
      </p:sp>
      <p:sp>
        <p:nvSpPr>
          <p:cNvPr id="243" name="Google Shape;243;p30"/>
          <p:cNvSpPr txBox="1"/>
          <p:nvPr/>
        </p:nvSpPr>
        <p:spPr>
          <a:xfrm>
            <a:off x="2946750" y="2435600"/>
            <a:ext cx="31770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Speed or training time-algorithms which should be easy to implement and quick to respond.</a:t>
            </a:r>
            <a:endParaRPr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latin typeface="Architects Daughter"/>
              <a:ea typeface="Architects Daughter"/>
              <a:cs typeface="Architects Daughter"/>
              <a:sym typeface="Architects Daughter"/>
            </a:endParaRPr>
          </a:p>
        </p:txBody>
      </p:sp>
      <p:sp>
        <p:nvSpPr>
          <p:cNvPr id="244" name="Google Shape;24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8268</Words>
  <Application>Microsoft Office PowerPoint</Application>
  <PresentationFormat>On-screen Show (16:9)</PresentationFormat>
  <Paragraphs>1631</Paragraphs>
  <Slides>66</Slides>
  <Notes>66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66</vt:i4>
      </vt:variant>
    </vt:vector>
  </HeadingPairs>
  <TitlesOfParts>
    <vt:vector size="78" baseType="lpstr">
      <vt:lpstr>Arial</vt:lpstr>
      <vt:lpstr>Advent Pro Light</vt:lpstr>
      <vt:lpstr>Fira Sans Condensed Light</vt:lpstr>
      <vt:lpstr>Century Gothic</vt:lpstr>
      <vt:lpstr>Architects Daughter</vt:lpstr>
      <vt:lpstr>Comic Sans MS</vt:lpstr>
      <vt:lpstr>Fira Sans Condensed</vt:lpstr>
      <vt:lpstr>Anton</vt:lpstr>
      <vt:lpstr>Josefin Slab</vt:lpstr>
      <vt:lpstr>Rajdhani</vt:lpstr>
      <vt:lpstr>Courier New</vt:lpstr>
      <vt:lpstr>Ai Tech Agency by Slidesgo</vt:lpstr>
      <vt:lpstr>Speech to Indian Sign language translation for E-learning </vt:lpstr>
      <vt:lpstr>INTRODUCTION</vt:lpstr>
      <vt:lpstr>PowerPoint Presentation</vt:lpstr>
      <vt:lpstr>Existing work with limitations</vt:lpstr>
      <vt:lpstr>About our framework:-</vt:lpstr>
      <vt:lpstr>             Proposed work </vt:lpstr>
      <vt:lpstr>      Methodology</vt:lpstr>
      <vt:lpstr> Continue…..</vt:lpstr>
      <vt:lpstr>Continue…..</vt:lpstr>
      <vt:lpstr>Novelty of the project</vt:lpstr>
      <vt:lpstr>Real time usage</vt:lpstr>
      <vt:lpstr>Software requirements  (for user)  </vt:lpstr>
      <vt:lpstr>Hardware and Software requirements (for developer</vt:lpstr>
      <vt:lpstr>Software Requirements : (for developer)   </vt:lpstr>
      <vt:lpstr>TECHNICAL REQUIREMENTS</vt:lpstr>
      <vt:lpstr>Continue…….</vt:lpstr>
      <vt:lpstr>Overall System Architecture and Diagram</vt:lpstr>
      <vt:lpstr>First Review </vt:lpstr>
      <vt:lpstr>Continuation with Zeroth Review</vt:lpstr>
      <vt:lpstr>PowerPoint Presentation</vt:lpstr>
      <vt:lpstr>Literature review </vt:lpstr>
      <vt:lpstr>Contd...</vt:lpstr>
      <vt:lpstr>Module description </vt:lpstr>
      <vt:lpstr>PowerPoint Presentation</vt:lpstr>
      <vt:lpstr>PowerPoint Presentation</vt:lpstr>
      <vt:lpstr>PowerPoint Presentation</vt:lpstr>
      <vt:lpstr>Implementation and coding :-  MODULE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video </vt:lpstr>
      <vt:lpstr>PowerPoint Presentation</vt:lpstr>
      <vt:lpstr>PowerPoint Presentation</vt:lpstr>
      <vt:lpstr>PowerPoint Presentation</vt:lpstr>
      <vt:lpstr>ROLE OF EACH MEMBER:-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to Sign language translation for E-learning </dc:title>
  <cp:lastModifiedBy>Windows User</cp:lastModifiedBy>
  <cp:revision>4</cp:revision>
  <dcterms:modified xsi:type="dcterms:W3CDTF">2021-04-16T11:13:14Z</dcterms:modified>
</cp:coreProperties>
</file>